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4" r:id="rId5"/>
    <p:sldId id="263" r:id="rId6"/>
    <p:sldId id="262" r:id="rId7"/>
    <p:sldId id="269" r:id="rId8"/>
    <p:sldId id="268" r:id="rId9"/>
    <p:sldId id="261" r:id="rId10"/>
    <p:sldId id="258" r:id="rId11"/>
    <p:sldId id="260" r:id="rId12"/>
    <p:sldId id="259" r:id="rId13"/>
    <p:sldId id="267"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0296DB-9F83-4030-98A9-7C89F823CC19}" v="4" dt="2025-06-12T06:17:15.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841" autoAdjust="0"/>
    <p:restoredTop sz="94660"/>
  </p:normalViewPr>
  <p:slideViewPr>
    <p:cSldViewPr snapToGrid="0">
      <p:cViewPr varScale="1">
        <p:scale>
          <a:sx n="74" d="100"/>
          <a:sy n="74" d="100"/>
        </p:scale>
        <p:origin x="82" y="1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Ameda" userId="8510c84edc69ab8b" providerId="LiveId" clId="{EEEA8AB8-A87D-4391-BC72-C7640307453E}"/>
    <pc:docChg chg="custSel addSld modSld">
      <pc:chgData name="Anna Ameda" userId="8510c84edc69ab8b" providerId="LiveId" clId="{EEEA8AB8-A87D-4391-BC72-C7640307453E}" dt="2025-05-21T14:56:05.799" v="699" actId="313"/>
      <pc:docMkLst>
        <pc:docMk/>
      </pc:docMkLst>
      <pc:sldChg chg="modSp mod">
        <pc:chgData name="Anna Ameda" userId="8510c84edc69ab8b" providerId="LiveId" clId="{EEEA8AB8-A87D-4391-BC72-C7640307453E}" dt="2025-05-21T14:56:05.799" v="699" actId="313"/>
        <pc:sldMkLst>
          <pc:docMk/>
          <pc:sldMk cId="149890865" sldId="256"/>
        </pc:sldMkLst>
        <pc:spChg chg="mod">
          <ac:chgData name="Anna Ameda" userId="8510c84edc69ab8b" providerId="LiveId" clId="{EEEA8AB8-A87D-4391-BC72-C7640307453E}" dt="2025-05-21T14:56:05.799" v="699" actId="313"/>
          <ac:spMkLst>
            <pc:docMk/>
            <pc:sldMk cId="149890865" sldId="256"/>
            <ac:spMk id="2" creationId="{4CF0786D-F827-BC23-86E4-8FCA2E0FDFD1}"/>
          </ac:spMkLst>
        </pc:spChg>
        <pc:spChg chg="mod">
          <ac:chgData name="Anna Ameda" userId="8510c84edc69ab8b" providerId="LiveId" clId="{EEEA8AB8-A87D-4391-BC72-C7640307453E}" dt="2025-05-21T13:22:35.768" v="3" actId="27636"/>
          <ac:spMkLst>
            <pc:docMk/>
            <pc:sldMk cId="149890865" sldId="256"/>
            <ac:spMk id="3" creationId="{C43799E8-9A22-7462-73E2-7308413C92CC}"/>
          </ac:spMkLst>
        </pc:spChg>
      </pc:sldChg>
      <pc:sldChg chg="addSp modSp mod setBg setClrOvrMap">
        <pc:chgData name="Anna Ameda" userId="8510c84edc69ab8b" providerId="LiveId" clId="{EEEA8AB8-A87D-4391-BC72-C7640307453E}" dt="2025-05-21T13:35:56.534" v="195" actId="20577"/>
        <pc:sldMkLst>
          <pc:docMk/>
          <pc:sldMk cId="1343530033" sldId="257"/>
        </pc:sldMkLst>
        <pc:spChg chg="mod">
          <ac:chgData name="Anna Ameda" userId="8510c84edc69ab8b" providerId="LiveId" clId="{EEEA8AB8-A87D-4391-BC72-C7640307453E}" dt="2025-05-21T13:35:20.263" v="168" actId="26606"/>
          <ac:spMkLst>
            <pc:docMk/>
            <pc:sldMk cId="1343530033" sldId="257"/>
            <ac:spMk id="2" creationId="{9D53A48A-23B5-4686-020C-D38211430D76}"/>
          </ac:spMkLst>
        </pc:spChg>
        <pc:spChg chg="mod">
          <ac:chgData name="Anna Ameda" userId="8510c84edc69ab8b" providerId="LiveId" clId="{EEEA8AB8-A87D-4391-BC72-C7640307453E}" dt="2025-05-21T13:35:56.534" v="195" actId="20577"/>
          <ac:spMkLst>
            <pc:docMk/>
            <pc:sldMk cId="1343530033" sldId="257"/>
            <ac:spMk id="3" creationId="{878FFA12-5649-7E3A-12E9-52602BA97877}"/>
          </ac:spMkLst>
        </pc:spChg>
        <pc:spChg chg="add">
          <ac:chgData name="Anna Ameda" userId="8510c84edc69ab8b" providerId="LiveId" clId="{EEEA8AB8-A87D-4391-BC72-C7640307453E}" dt="2025-05-21T13:35:20.263" v="168" actId="26606"/>
          <ac:spMkLst>
            <pc:docMk/>
            <pc:sldMk cId="1343530033" sldId="257"/>
            <ac:spMk id="9" creationId="{C6870151-9189-4C3A-8379-EF3D95827A0A}"/>
          </ac:spMkLst>
        </pc:spChg>
        <pc:spChg chg="add">
          <ac:chgData name="Anna Ameda" userId="8510c84edc69ab8b" providerId="LiveId" clId="{EEEA8AB8-A87D-4391-BC72-C7640307453E}" dt="2025-05-21T13:35:20.263" v="168" actId="26606"/>
          <ac:spMkLst>
            <pc:docMk/>
            <pc:sldMk cId="1343530033" sldId="257"/>
            <ac:spMk id="11" creationId="{123EA69C-102A-4DD0-9547-05DCD271D159}"/>
          </ac:spMkLst>
        </pc:spChg>
        <pc:spChg chg="add">
          <ac:chgData name="Anna Ameda" userId="8510c84edc69ab8b" providerId="LiveId" clId="{EEEA8AB8-A87D-4391-BC72-C7640307453E}" dt="2025-05-21T13:35:20.263" v="168" actId="26606"/>
          <ac:spMkLst>
            <pc:docMk/>
            <pc:sldMk cId="1343530033" sldId="257"/>
            <ac:spMk id="13" creationId="{6A862265-5CA3-4C40-8582-7534C3B03C2A}"/>
          </ac:spMkLst>
        </pc:spChg>
        <pc:spChg chg="add">
          <ac:chgData name="Anna Ameda" userId="8510c84edc69ab8b" providerId="LiveId" clId="{EEEA8AB8-A87D-4391-BC72-C7640307453E}" dt="2025-05-21T13:35:20.263" v="168" actId="26606"/>
          <ac:spMkLst>
            <pc:docMk/>
            <pc:sldMk cId="1343530033" sldId="257"/>
            <ac:spMk id="15" creationId="{600EF80B-0391-4082-9AF5-F15B091B4CE9}"/>
          </ac:spMkLst>
        </pc:spChg>
        <pc:spChg chg="add">
          <ac:chgData name="Anna Ameda" userId="8510c84edc69ab8b" providerId="LiveId" clId="{EEEA8AB8-A87D-4391-BC72-C7640307453E}" dt="2025-05-21T13:35:20.263" v="168" actId="26606"/>
          <ac:spMkLst>
            <pc:docMk/>
            <pc:sldMk cId="1343530033" sldId="257"/>
            <ac:spMk id="19" creationId="{3FBF03E8-C602-4192-9C52-F84B29FDCC88}"/>
          </ac:spMkLst>
        </pc:spChg>
        <pc:picChg chg="add">
          <ac:chgData name="Anna Ameda" userId="8510c84edc69ab8b" providerId="LiveId" clId="{EEEA8AB8-A87D-4391-BC72-C7640307453E}" dt="2025-05-21T13:35:20.263" v="168" actId="26606"/>
          <ac:picMkLst>
            <pc:docMk/>
            <pc:sldMk cId="1343530033" sldId="257"/>
            <ac:picMk id="5" creationId="{2D54CE0E-304D-8B03-F808-285CCAD13C46}"/>
          </ac:picMkLst>
        </pc:picChg>
        <pc:cxnChg chg="add">
          <ac:chgData name="Anna Ameda" userId="8510c84edc69ab8b" providerId="LiveId" clId="{EEEA8AB8-A87D-4391-BC72-C7640307453E}" dt="2025-05-21T13:35:20.263" v="168" actId="26606"/>
          <ac:cxnSpMkLst>
            <pc:docMk/>
            <pc:sldMk cId="1343530033" sldId="257"/>
            <ac:cxnSpMk id="17" creationId="{D33AC32D-5F44-45F7-A0BD-7C11A86BED57}"/>
          </ac:cxnSpMkLst>
        </pc:cxnChg>
      </pc:sldChg>
      <pc:sldChg chg="modSp mod">
        <pc:chgData name="Anna Ameda" userId="8510c84edc69ab8b" providerId="LiveId" clId="{EEEA8AB8-A87D-4391-BC72-C7640307453E}" dt="2025-05-21T13:48:19.841" v="349" actId="115"/>
        <pc:sldMkLst>
          <pc:docMk/>
          <pc:sldMk cId="4161705087" sldId="258"/>
        </pc:sldMkLst>
        <pc:spChg chg="mod">
          <ac:chgData name="Anna Ameda" userId="8510c84edc69ab8b" providerId="LiveId" clId="{EEEA8AB8-A87D-4391-BC72-C7640307453E}" dt="2025-05-21T13:46:05.219" v="325"/>
          <ac:spMkLst>
            <pc:docMk/>
            <pc:sldMk cId="4161705087" sldId="258"/>
            <ac:spMk id="2" creationId="{D4A33A7F-A1B3-367A-9350-956ECCCFFFC1}"/>
          </ac:spMkLst>
        </pc:spChg>
        <pc:spChg chg="mod">
          <ac:chgData name="Anna Ameda" userId="8510c84edc69ab8b" providerId="LiveId" clId="{EEEA8AB8-A87D-4391-BC72-C7640307453E}" dt="2025-05-21T13:48:19.841" v="349" actId="115"/>
          <ac:spMkLst>
            <pc:docMk/>
            <pc:sldMk cId="4161705087" sldId="258"/>
            <ac:spMk id="3" creationId="{A54C4E69-3854-374A-9298-AF1C4DB72193}"/>
          </ac:spMkLst>
        </pc:spChg>
      </pc:sldChg>
      <pc:sldChg chg="modSp mod">
        <pc:chgData name="Anna Ameda" userId="8510c84edc69ab8b" providerId="LiveId" clId="{EEEA8AB8-A87D-4391-BC72-C7640307453E}" dt="2025-05-21T13:53:12.509" v="398" actId="27636"/>
        <pc:sldMkLst>
          <pc:docMk/>
          <pc:sldMk cId="2230675762" sldId="259"/>
        </pc:sldMkLst>
        <pc:spChg chg="mod">
          <ac:chgData name="Anna Ameda" userId="8510c84edc69ab8b" providerId="LiveId" clId="{EEEA8AB8-A87D-4391-BC72-C7640307453E}" dt="2025-05-21T13:52:43.007" v="393" actId="20577"/>
          <ac:spMkLst>
            <pc:docMk/>
            <pc:sldMk cId="2230675762" sldId="259"/>
            <ac:spMk id="2" creationId="{0868F3F4-C927-50D0-A7BF-FD3D67923903}"/>
          </ac:spMkLst>
        </pc:spChg>
        <pc:spChg chg="mod">
          <ac:chgData name="Anna Ameda" userId="8510c84edc69ab8b" providerId="LiveId" clId="{EEEA8AB8-A87D-4391-BC72-C7640307453E}" dt="2025-05-21T13:53:12.509" v="398" actId="27636"/>
          <ac:spMkLst>
            <pc:docMk/>
            <pc:sldMk cId="2230675762" sldId="259"/>
            <ac:spMk id="3" creationId="{DF83DD66-F74A-A3A7-19A1-22B15237D12D}"/>
          </ac:spMkLst>
        </pc:spChg>
      </pc:sldChg>
      <pc:sldChg chg="addSp modSp mod setBg">
        <pc:chgData name="Anna Ameda" userId="8510c84edc69ab8b" providerId="LiveId" clId="{EEEA8AB8-A87D-4391-BC72-C7640307453E}" dt="2025-05-21T13:52:18.972" v="384" actId="14100"/>
        <pc:sldMkLst>
          <pc:docMk/>
          <pc:sldMk cId="2055177511" sldId="260"/>
        </pc:sldMkLst>
        <pc:spChg chg="mod">
          <ac:chgData name="Anna Ameda" userId="8510c84edc69ab8b" providerId="LiveId" clId="{EEEA8AB8-A87D-4391-BC72-C7640307453E}" dt="2025-05-21T13:52:12.905" v="382" actId="26606"/>
          <ac:spMkLst>
            <pc:docMk/>
            <pc:sldMk cId="2055177511" sldId="260"/>
            <ac:spMk id="2" creationId="{2D0FEA19-0B7B-3CFE-AA4F-441C39A46678}"/>
          </ac:spMkLst>
        </pc:spChg>
        <pc:spChg chg="mod">
          <ac:chgData name="Anna Ameda" userId="8510c84edc69ab8b" providerId="LiveId" clId="{EEEA8AB8-A87D-4391-BC72-C7640307453E}" dt="2025-05-21T13:52:18.972" v="384" actId="14100"/>
          <ac:spMkLst>
            <pc:docMk/>
            <pc:sldMk cId="2055177511" sldId="260"/>
            <ac:spMk id="3" creationId="{B6501E6D-C1D5-4326-E5EF-9447004ACDE0}"/>
          </ac:spMkLst>
        </pc:spChg>
        <pc:spChg chg="add">
          <ac:chgData name="Anna Ameda" userId="8510c84edc69ab8b" providerId="LiveId" clId="{EEEA8AB8-A87D-4391-BC72-C7640307453E}" dt="2025-05-21T13:52:12.905" v="382" actId="26606"/>
          <ac:spMkLst>
            <pc:docMk/>
            <pc:sldMk cId="2055177511" sldId="260"/>
            <ac:spMk id="8" creationId="{29C51009-A09A-4689-8E6C-F8FC99E6A840}"/>
          </ac:spMkLst>
        </pc:spChg>
        <pc:cxnChg chg="add">
          <ac:chgData name="Anna Ameda" userId="8510c84edc69ab8b" providerId="LiveId" clId="{EEEA8AB8-A87D-4391-BC72-C7640307453E}" dt="2025-05-21T13:52:12.905" v="382" actId="26606"/>
          <ac:cxnSpMkLst>
            <pc:docMk/>
            <pc:sldMk cId="2055177511" sldId="260"/>
            <ac:cxnSpMk id="10" creationId="{9EC65442-F244-409C-BF44-C5D6472E810A}"/>
          </ac:cxnSpMkLst>
        </pc:cxnChg>
      </pc:sldChg>
      <pc:sldChg chg="addSp modSp mod setBg">
        <pc:chgData name="Anna Ameda" userId="8510c84edc69ab8b" providerId="LiveId" clId="{EEEA8AB8-A87D-4391-BC72-C7640307453E}" dt="2025-05-21T13:52:27.150" v="385" actId="26606"/>
        <pc:sldMkLst>
          <pc:docMk/>
          <pc:sldMk cId="2874499299" sldId="261"/>
        </pc:sldMkLst>
        <pc:spChg chg="mod">
          <ac:chgData name="Anna Ameda" userId="8510c84edc69ab8b" providerId="LiveId" clId="{EEEA8AB8-A87D-4391-BC72-C7640307453E}" dt="2025-05-21T13:52:27.150" v="385" actId="26606"/>
          <ac:spMkLst>
            <pc:docMk/>
            <pc:sldMk cId="2874499299" sldId="261"/>
            <ac:spMk id="2" creationId="{5B08ED8F-CE57-9DA2-B97B-01C433D5DB0D}"/>
          </ac:spMkLst>
        </pc:spChg>
        <pc:spChg chg="mod">
          <ac:chgData name="Anna Ameda" userId="8510c84edc69ab8b" providerId="LiveId" clId="{EEEA8AB8-A87D-4391-BC72-C7640307453E}" dt="2025-05-21T13:52:27.150" v="385" actId="26606"/>
          <ac:spMkLst>
            <pc:docMk/>
            <pc:sldMk cId="2874499299" sldId="261"/>
            <ac:spMk id="3" creationId="{EF41FCA6-4BB5-9FC6-191A-4405945ACAB6}"/>
          </ac:spMkLst>
        </pc:spChg>
        <pc:spChg chg="add">
          <ac:chgData name="Anna Ameda" userId="8510c84edc69ab8b" providerId="LiveId" clId="{EEEA8AB8-A87D-4391-BC72-C7640307453E}" dt="2025-05-21T13:52:27.150" v="385" actId="26606"/>
          <ac:spMkLst>
            <pc:docMk/>
            <pc:sldMk cId="2874499299" sldId="261"/>
            <ac:spMk id="8" creationId="{29C51009-A09A-4689-8E6C-F8FC99E6A840}"/>
          </ac:spMkLst>
        </pc:spChg>
        <pc:cxnChg chg="add">
          <ac:chgData name="Anna Ameda" userId="8510c84edc69ab8b" providerId="LiveId" clId="{EEEA8AB8-A87D-4391-BC72-C7640307453E}" dt="2025-05-21T13:52:27.150" v="385" actId="26606"/>
          <ac:cxnSpMkLst>
            <pc:docMk/>
            <pc:sldMk cId="2874499299" sldId="261"/>
            <ac:cxnSpMk id="10" creationId="{9EC65442-F244-409C-BF44-C5D6472E810A}"/>
          </ac:cxnSpMkLst>
        </pc:cxnChg>
      </pc:sldChg>
      <pc:sldChg chg="modSp mod">
        <pc:chgData name="Anna Ameda" userId="8510c84edc69ab8b" providerId="LiveId" clId="{EEEA8AB8-A87D-4391-BC72-C7640307453E}" dt="2025-05-21T13:41:52.575" v="271" actId="20577"/>
        <pc:sldMkLst>
          <pc:docMk/>
          <pc:sldMk cId="2122897892" sldId="262"/>
        </pc:sldMkLst>
        <pc:spChg chg="mod">
          <ac:chgData name="Anna Ameda" userId="8510c84edc69ab8b" providerId="LiveId" clId="{EEEA8AB8-A87D-4391-BC72-C7640307453E}" dt="2025-05-21T13:41:25.522" v="252" actId="2711"/>
          <ac:spMkLst>
            <pc:docMk/>
            <pc:sldMk cId="2122897892" sldId="262"/>
            <ac:spMk id="2" creationId="{35A2307A-555E-4C7F-3581-DAB024F6F6B6}"/>
          </ac:spMkLst>
        </pc:spChg>
        <pc:spChg chg="mod">
          <ac:chgData name="Anna Ameda" userId="8510c84edc69ab8b" providerId="LiveId" clId="{EEEA8AB8-A87D-4391-BC72-C7640307453E}" dt="2025-05-21T13:41:52.575" v="271" actId="20577"/>
          <ac:spMkLst>
            <pc:docMk/>
            <pc:sldMk cId="2122897892" sldId="262"/>
            <ac:spMk id="3" creationId="{E822FA40-9506-A8CE-8E49-8A48FB4ECA7F}"/>
          </ac:spMkLst>
        </pc:spChg>
      </pc:sldChg>
      <pc:sldChg chg="modSp mod">
        <pc:chgData name="Anna Ameda" userId="8510c84edc69ab8b" providerId="LiveId" clId="{EEEA8AB8-A87D-4391-BC72-C7640307453E}" dt="2025-05-21T13:40:42.233" v="222" actId="113"/>
        <pc:sldMkLst>
          <pc:docMk/>
          <pc:sldMk cId="424569316" sldId="263"/>
        </pc:sldMkLst>
        <pc:spChg chg="mod">
          <ac:chgData name="Anna Ameda" userId="8510c84edc69ab8b" providerId="LiveId" clId="{EEEA8AB8-A87D-4391-BC72-C7640307453E}" dt="2025-05-21T13:38:16.166" v="200" actId="255"/>
          <ac:spMkLst>
            <pc:docMk/>
            <pc:sldMk cId="424569316" sldId="263"/>
            <ac:spMk id="2" creationId="{622A5173-16B1-5B43-8AA4-99D2A207250A}"/>
          </ac:spMkLst>
        </pc:spChg>
        <pc:spChg chg="mod">
          <ac:chgData name="Anna Ameda" userId="8510c84edc69ab8b" providerId="LiveId" clId="{EEEA8AB8-A87D-4391-BC72-C7640307453E}" dt="2025-05-21T13:40:42.233" v="222" actId="113"/>
          <ac:spMkLst>
            <pc:docMk/>
            <pc:sldMk cId="424569316" sldId="263"/>
            <ac:spMk id="3" creationId="{240B05FE-CF5F-870F-D331-A379D53252AA}"/>
          </ac:spMkLst>
        </pc:spChg>
      </pc:sldChg>
      <pc:sldChg chg="modSp mod">
        <pc:chgData name="Anna Ameda" userId="8510c84edc69ab8b" providerId="LiveId" clId="{EEEA8AB8-A87D-4391-BC72-C7640307453E}" dt="2025-05-21T13:34:03.737" v="94" actId="20577"/>
        <pc:sldMkLst>
          <pc:docMk/>
          <pc:sldMk cId="3381671951" sldId="264"/>
        </pc:sldMkLst>
        <pc:spChg chg="mod">
          <ac:chgData name="Anna Ameda" userId="8510c84edc69ab8b" providerId="LiveId" clId="{EEEA8AB8-A87D-4391-BC72-C7640307453E}" dt="2025-05-21T13:33:39.263" v="63" actId="2711"/>
          <ac:spMkLst>
            <pc:docMk/>
            <pc:sldMk cId="3381671951" sldId="264"/>
            <ac:spMk id="2" creationId="{01251C91-6297-B9CA-2B16-523A79A8E7AD}"/>
          </ac:spMkLst>
        </pc:spChg>
        <pc:spChg chg="mod">
          <ac:chgData name="Anna Ameda" userId="8510c84edc69ab8b" providerId="LiveId" clId="{EEEA8AB8-A87D-4391-BC72-C7640307453E}" dt="2025-05-21T13:34:03.737" v="94" actId="20577"/>
          <ac:spMkLst>
            <pc:docMk/>
            <pc:sldMk cId="3381671951" sldId="264"/>
            <ac:spMk id="3" creationId="{6D4E9896-A426-8A6A-6442-FFA8C1307582}"/>
          </ac:spMkLst>
        </pc:spChg>
      </pc:sldChg>
      <pc:sldChg chg="modSp mod">
        <pc:chgData name="Anna Ameda" userId="8510c84edc69ab8b" providerId="LiveId" clId="{EEEA8AB8-A87D-4391-BC72-C7640307453E}" dt="2025-05-21T13:33:54.151" v="90" actId="20577"/>
        <pc:sldMkLst>
          <pc:docMk/>
          <pc:sldMk cId="1600315316" sldId="265"/>
        </pc:sldMkLst>
        <pc:spChg chg="mod">
          <ac:chgData name="Anna Ameda" userId="8510c84edc69ab8b" providerId="LiveId" clId="{EEEA8AB8-A87D-4391-BC72-C7640307453E}" dt="2025-05-21T13:33:54.151" v="90" actId="20577"/>
          <ac:spMkLst>
            <pc:docMk/>
            <pc:sldMk cId="1600315316" sldId="265"/>
            <ac:spMk id="2" creationId="{957AD0C6-EFE4-7DB3-BFD6-93C4DD4BA758}"/>
          </ac:spMkLst>
        </pc:spChg>
        <pc:spChg chg="mod">
          <ac:chgData name="Anna Ameda" userId="8510c84edc69ab8b" providerId="LiveId" clId="{EEEA8AB8-A87D-4391-BC72-C7640307453E}" dt="2025-05-21T13:32:36.580" v="19" actId="113"/>
          <ac:spMkLst>
            <pc:docMk/>
            <pc:sldMk cId="1600315316" sldId="265"/>
            <ac:spMk id="3" creationId="{16306180-EBE5-A418-2CF9-A6784B2A0D9A}"/>
          </ac:spMkLst>
        </pc:spChg>
      </pc:sldChg>
      <pc:sldChg chg="modSp new mod">
        <pc:chgData name="Anna Ameda" userId="8510c84edc69ab8b" providerId="LiveId" clId="{EEEA8AB8-A87D-4391-BC72-C7640307453E}" dt="2025-05-21T13:56:41.054" v="698" actId="113"/>
        <pc:sldMkLst>
          <pc:docMk/>
          <pc:sldMk cId="1789220263" sldId="266"/>
        </pc:sldMkLst>
        <pc:spChg chg="mod">
          <ac:chgData name="Anna Ameda" userId="8510c84edc69ab8b" providerId="LiveId" clId="{EEEA8AB8-A87D-4391-BC72-C7640307453E}" dt="2025-05-21T13:56:41.054" v="698" actId="113"/>
          <ac:spMkLst>
            <pc:docMk/>
            <pc:sldMk cId="1789220263" sldId="266"/>
            <ac:spMk id="2" creationId="{45C36BB8-A6C1-AC4E-AB5C-48657E52BD6B}"/>
          </ac:spMkLst>
        </pc:spChg>
        <pc:spChg chg="mod">
          <ac:chgData name="Anna Ameda" userId="8510c84edc69ab8b" providerId="LiveId" clId="{EEEA8AB8-A87D-4391-BC72-C7640307453E}" dt="2025-05-21T13:56:37.468" v="697" actId="5793"/>
          <ac:spMkLst>
            <pc:docMk/>
            <pc:sldMk cId="1789220263" sldId="266"/>
            <ac:spMk id="3" creationId="{E8880B55-9261-9CAF-1839-1A30F5886D93}"/>
          </ac:spMkLst>
        </pc:spChg>
      </pc:sldChg>
    </pc:docChg>
  </pc:docChgLst>
  <pc:docChgLst>
    <pc:chgData name="Anna Ameda" userId="8510c84edc69ab8b" providerId="LiveId" clId="{9B0296DB-9F83-4030-98A9-7C89F823CC19}"/>
    <pc:docChg chg="custSel addSld modSld">
      <pc:chgData name="Anna Ameda" userId="8510c84edc69ab8b" providerId="LiveId" clId="{9B0296DB-9F83-4030-98A9-7C89F823CC19}" dt="2025-06-12T06:22:51.298" v="414" actId="20577"/>
      <pc:docMkLst>
        <pc:docMk/>
      </pc:docMkLst>
      <pc:sldChg chg="modSp mod">
        <pc:chgData name="Anna Ameda" userId="8510c84edc69ab8b" providerId="LiveId" clId="{9B0296DB-9F83-4030-98A9-7C89F823CC19}" dt="2025-06-10T14:34:57.639" v="122" actId="27636"/>
        <pc:sldMkLst>
          <pc:docMk/>
          <pc:sldMk cId="149890865" sldId="256"/>
        </pc:sldMkLst>
        <pc:spChg chg="mod">
          <ac:chgData name="Anna Ameda" userId="8510c84edc69ab8b" providerId="LiveId" clId="{9B0296DB-9F83-4030-98A9-7C89F823CC19}" dt="2025-06-10T14:34:57.639" v="122" actId="27636"/>
          <ac:spMkLst>
            <pc:docMk/>
            <pc:sldMk cId="149890865" sldId="256"/>
            <ac:spMk id="3" creationId="{C43799E8-9A22-7462-73E2-7308413C92CC}"/>
          </ac:spMkLst>
        </pc:spChg>
      </pc:sldChg>
      <pc:sldChg chg="modSp mod">
        <pc:chgData name="Anna Ameda" userId="8510c84edc69ab8b" providerId="LiveId" clId="{9B0296DB-9F83-4030-98A9-7C89F823CC19}" dt="2025-06-10T14:30:08.978" v="78" actId="20577"/>
        <pc:sldMkLst>
          <pc:docMk/>
          <pc:sldMk cId="1343530033" sldId="257"/>
        </pc:sldMkLst>
        <pc:spChg chg="mod">
          <ac:chgData name="Anna Ameda" userId="8510c84edc69ab8b" providerId="LiveId" clId="{9B0296DB-9F83-4030-98A9-7C89F823CC19}" dt="2025-06-10T14:30:08.978" v="78" actId="20577"/>
          <ac:spMkLst>
            <pc:docMk/>
            <pc:sldMk cId="1343530033" sldId="257"/>
            <ac:spMk id="3" creationId="{878FFA12-5649-7E3A-12E9-52602BA97877}"/>
          </ac:spMkLst>
        </pc:spChg>
      </pc:sldChg>
      <pc:sldChg chg="modSp mod">
        <pc:chgData name="Anna Ameda" userId="8510c84edc69ab8b" providerId="LiveId" clId="{9B0296DB-9F83-4030-98A9-7C89F823CC19}" dt="2025-06-12T06:17:57.009" v="341" actId="14100"/>
        <pc:sldMkLst>
          <pc:docMk/>
          <pc:sldMk cId="2122897892" sldId="262"/>
        </pc:sldMkLst>
        <pc:spChg chg="mod">
          <ac:chgData name="Anna Ameda" userId="8510c84edc69ab8b" providerId="LiveId" clId="{9B0296DB-9F83-4030-98A9-7C89F823CC19}" dt="2025-06-10T14:33:23.900" v="88" actId="20577"/>
          <ac:spMkLst>
            <pc:docMk/>
            <pc:sldMk cId="2122897892" sldId="262"/>
            <ac:spMk id="2" creationId="{35A2307A-555E-4C7F-3581-DAB024F6F6B6}"/>
          </ac:spMkLst>
        </pc:spChg>
        <pc:spChg chg="mod">
          <ac:chgData name="Anna Ameda" userId="8510c84edc69ab8b" providerId="LiveId" clId="{9B0296DB-9F83-4030-98A9-7C89F823CC19}" dt="2025-06-12T06:17:57.009" v="341" actId="14100"/>
          <ac:spMkLst>
            <pc:docMk/>
            <pc:sldMk cId="2122897892" sldId="262"/>
            <ac:spMk id="3" creationId="{E822FA40-9506-A8CE-8E49-8A48FB4ECA7F}"/>
          </ac:spMkLst>
        </pc:spChg>
      </pc:sldChg>
      <pc:sldChg chg="modSp new">
        <pc:chgData name="Anna Ameda" userId="8510c84edc69ab8b" providerId="LiveId" clId="{9B0296DB-9F83-4030-98A9-7C89F823CC19}" dt="2025-06-10T14:26:28.522" v="2"/>
        <pc:sldMkLst>
          <pc:docMk/>
          <pc:sldMk cId="970637053" sldId="267"/>
        </pc:sldMkLst>
        <pc:spChg chg="mod">
          <ac:chgData name="Anna Ameda" userId="8510c84edc69ab8b" providerId="LiveId" clId="{9B0296DB-9F83-4030-98A9-7C89F823CC19}" dt="2025-06-10T14:26:28.522" v="2"/>
          <ac:spMkLst>
            <pc:docMk/>
            <pc:sldMk cId="970637053" sldId="267"/>
            <ac:spMk id="2" creationId="{13776533-7D92-9D1E-722D-75E320F5D77E}"/>
          </ac:spMkLst>
        </pc:spChg>
        <pc:spChg chg="mod">
          <ac:chgData name="Anna Ameda" userId="8510c84edc69ab8b" providerId="LiveId" clId="{9B0296DB-9F83-4030-98A9-7C89F823CC19}" dt="2025-06-10T14:26:12.179" v="1"/>
          <ac:spMkLst>
            <pc:docMk/>
            <pc:sldMk cId="970637053" sldId="267"/>
            <ac:spMk id="3" creationId="{46135DFF-6F4C-A95A-DF7D-96099A56893C}"/>
          </ac:spMkLst>
        </pc:spChg>
      </pc:sldChg>
      <pc:sldChg chg="modSp new mod">
        <pc:chgData name="Anna Ameda" userId="8510c84edc69ab8b" providerId="LiveId" clId="{9B0296DB-9F83-4030-98A9-7C89F823CC19}" dt="2025-06-12T06:22:51.298" v="414" actId="20577"/>
        <pc:sldMkLst>
          <pc:docMk/>
          <pc:sldMk cId="91887199" sldId="268"/>
        </pc:sldMkLst>
        <pc:spChg chg="mod">
          <ac:chgData name="Anna Ameda" userId="8510c84edc69ab8b" providerId="LiveId" clId="{9B0296DB-9F83-4030-98A9-7C89F823CC19}" dt="2025-06-12T06:11:32" v="156" actId="2711"/>
          <ac:spMkLst>
            <pc:docMk/>
            <pc:sldMk cId="91887199" sldId="268"/>
            <ac:spMk id="2" creationId="{0CD14A09-198E-5889-154C-913066FD4C62}"/>
          </ac:spMkLst>
        </pc:spChg>
        <pc:spChg chg="mod">
          <ac:chgData name="Anna Ameda" userId="8510c84edc69ab8b" providerId="LiveId" clId="{9B0296DB-9F83-4030-98A9-7C89F823CC19}" dt="2025-06-12T06:22:51.298" v="414" actId="20577"/>
          <ac:spMkLst>
            <pc:docMk/>
            <pc:sldMk cId="91887199" sldId="268"/>
            <ac:spMk id="3" creationId="{D708A3A4-80ED-46E8-8D06-B78E5EB1672B}"/>
          </ac:spMkLst>
        </pc:spChg>
      </pc:sldChg>
      <pc:sldChg chg="modSp new mod">
        <pc:chgData name="Anna Ameda" userId="8510c84edc69ab8b" providerId="LiveId" clId="{9B0296DB-9F83-4030-98A9-7C89F823CC19}" dt="2025-06-12T06:18:32.714" v="345" actId="114"/>
        <pc:sldMkLst>
          <pc:docMk/>
          <pc:sldMk cId="3060755226" sldId="269"/>
        </pc:sldMkLst>
        <pc:spChg chg="mod">
          <ac:chgData name="Anna Ameda" userId="8510c84edc69ab8b" providerId="LiveId" clId="{9B0296DB-9F83-4030-98A9-7C89F823CC19}" dt="2025-06-12T06:18:29.230" v="343" actId="113"/>
          <ac:spMkLst>
            <pc:docMk/>
            <pc:sldMk cId="3060755226" sldId="269"/>
            <ac:spMk id="2" creationId="{6A7598D3-88C8-5048-4D2B-F9208E542734}"/>
          </ac:spMkLst>
        </pc:spChg>
        <pc:spChg chg="mod">
          <ac:chgData name="Anna Ameda" userId="8510c84edc69ab8b" providerId="LiveId" clId="{9B0296DB-9F83-4030-98A9-7C89F823CC19}" dt="2025-06-12T06:18:32.714" v="345" actId="114"/>
          <ac:spMkLst>
            <pc:docMk/>
            <pc:sldMk cId="3060755226" sldId="269"/>
            <ac:spMk id="3" creationId="{070605BF-BB08-6820-47F2-68578A751AB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65093-FDF1-42FB-A56D-1A93148DF3B3}" type="datetimeFigureOut">
              <a:rPr lang="en-US" smtClean="0"/>
              <a:t>6/10/2025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5AEF84A-78A3-4B21-8FE4-3562BFB7CF9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6631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65093-FDF1-42FB-A56D-1A93148DF3B3}"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EF84A-78A3-4B21-8FE4-3562BFB7CF9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152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65093-FDF1-42FB-A56D-1A93148DF3B3}"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EF84A-78A3-4B21-8FE4-3562BFB7CF9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9461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65093-FDF1-42FB-A56D-1A93148DF3B3}"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EF84A-78A3-4B21-8FE4-3562BFB7CF9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1897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A65093-FDF1-42FB-A56D-1A93148DF3B3}"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EF84A-78A3-4B21-8FE4-3562BFB7CF9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71612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65093-FDF1-42FB-A56D-1A93148DF3B3}"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AEF84A-78A3-4B21-8FE4-3562BFB7CF9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81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65093-FDF1-42FB-A56D-1A93148DF3B3}" type="datetimeFigureOut">
              <a:rPr lang="en-US" smtClean="0"/>
              <a:t>6/10/2025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AEF84A-78A3-4B21-8FE4-3562BFB7CF9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578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65093-FDF1-42FB-A56D-1A93148DF3B3}" type="datetimeFigureOut">
              <a:rPr lang="en-US" smtClean="0"/>
              <a:t>6/10/2025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AEF84A-78A3-4B21-8FE4-3562BFB7CF9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175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65093-FDF1-42FB-A56D-1A93148DF3B3}" type="datetimeFigureOut">
              <a:rPr lang="en-US" smtClean="0"/>
              <a:t>6/10/2025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AEF84A-78A3-4B21-8FE4-3562BFB7CF9A}" type="slidenum">
              <a:rPr lang="en-US" smtClean="0"/>
              <a:t>‹#›</a:t>
            </a:fld>
            <a:endParaRPr lang="en-US"/>
          </a:p>
        </p:txBody>
      </p:sp>
    </p:spTree>
    <p:extLst>
      <p:ext uri="{BB962C8B-B14F-4D97-AF65-F5344CB8AC3E}">
        <p14:creationId xmlns:p14="http://schemas.microsoft.com/office/powerpoint/2010/main" val="1170741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A65093-FDF1-42FB-A56D-1A93148DF3B3}"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AEF84A-78A3-4B21-8FE4-3562BFB7CF9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71699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3A65093-FDF1-42FB-A56D-1A93148DF3B3}" type="datetimeFigureOut">
              <a:rPr lang="en-US" smtClean="0"/>
              <a:t>6/10/2025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5AEF84A-78A3-4B21-8FE4-3562BFB7CF9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3441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3A65093-FDF1-42FB-A56D-1A93148DF3B3}" type="datetimeFigureOut">
              <a:rPr lang="en-US" smtClean="0"/>
              <a:t>6/10/2025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5AEF84A-78A3-4B21-8FE4-3562BFB7CF9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3691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ggreytumusiime.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0786D-F827-BC23-86E4-8FCA2E0FDFD1}"/>
              </a:ext>
            </a:extLst>
          </p:cNvPr>
          <p:cNvSpPr>
            <a:spLocks noGrp="1"/>
          </p:cNvSpPr>
          <p:nvPr>
            <p:ph type="ctrTitle"/>
          </p:nvPr>
        </p:nvSpPr>
        <p:spPr>
          <a:xfrm>
            <a:off x="1582995" y="802298"/>
            <a:ext cx="9471858" cy="2626702"/>
          </a:xfrm>
        </p:spPr>
        <p:txBody>
          <a:bodyPr/>
          <a:lstStyle/>
          <a:p>
            <a:r>
              <a:rPr lang="en-US" dirty="0">
                <a:latin typeface="Maiandra GD" panose="020E0502030308020204" pitchFamily="34" charset="0"/>
              </a:rPr>
              <a:t>LAW OF INSURANCE in Uganda</a:t>
            </a:r>
          </a:p>
        </p:txBody>
      </p:sp>
      <p:sp>
        <p:nvSpPr>
          <p:cNvPr id="3" name="Subtitle 2">
            <a:extLst>
              <a:ext uri="{FF2B5EF4-FFF2-40B4-BE49-F238E27FC236}">
                <a16:creationId xmlns:a16="http://schemas.microsoft.com/office/drawing/2014/main" id="{C43799E8-9A22-7462-73E2-7308413C92CC}"/>
              </a:ext>
            </a:extLst>
          </p:cNvPr>
          <p:cNvSpPr>
            <a:spLocks noGrp="1"/>
          </p:cNvSpPr>
          <p:nvPr>
            <p:ph type="subTitle" idx="1"/>
          </p:nvPr>
        </p:nvSpPr>
        <p:spPr>
          <a:xfrm>
            <a:off x="1691148" y="3647208"/>
            <a:ext cx="9363704" cy="1579419"/>
          </a:xfrm>
        </p:spPr>
        <p:txBody>
          <a:bodyPr>
            <a:normAutofit fontScale="85000" lnSpcReduction="10000"/>
          </a:bodyPr>
          <a:lstStyle/>
          <a:p>
            <a:r>
              <a:rPr lang="en-US" dirty="0" err="1">
                <a:latin typeface="Maiandra GD" panose="020E0502030308020204" pitchFamily="34" charset="0"/>
              </a:rPr>
              <a:t>TuMUSIIME</a:t>
            </a:r>
            <a:r>
              <a:rPr lang="en-US" dirty="0">
                <a:latin typeface="Maiandra GD" panose="020E0502030308020204" pitchFamily="34" charset="0"/>
              </a:rPr>
              <a:t> AGGREY (</a:t>
            </a:r>
            <a:r>
              <a:rPr lang="en-US" dirty="0" err="1">
                <a:latin typeface="Maiandra GD" panose="020E0502030308020204" pitchFamily="34" charset="0"/>
              </a:rPr>
              <a:t>mr.</a:t>
            </a:r>
            <a:r>
              <a:rPr lang="en-US" dirty="0">
                <a:latin typeface="Maiandra GD" panose="020E0502030308020204" pitchFamily="34" charset="0"/>
              </a:rPr>
              <a:t>)</a:t>
            </a:r>
          </a:p>
          <a:p>
            <a:r>
              <a:rPr lang="en-US" dirty="0">
                <a:latin typeface="Maiandra GD" panose="020E0502030308020204" pitchFamily="34" charset="0"/>
              </a:rPr>
              <a:t>LLB /MBA-TELM -/PG-DIP/LDC</a:t>
            </a:r>
          </a:p>
          <a:p>
            <a:r>
              <a:rPr lang="en-US" dirty="0">
                <a:latin typeface="Maiandra GD" panose="020E0502030308020204" pitchFamily="34" charset="0"/>
              </a:rPr>
              <a:t>ASSOCIATE CONSULTANT</a:t>
            </a:r>
          </a:p>
          <a:p>
            <a:r>
              <a:rPr lang="en-US" cap="none" dirty="0">
                <a:latin typeface="Maiandra GD" panose="020E0502030308020204" pitchFamily="34" charset="0"/>
                <a:hlinkClick r:id="rId2"/>
              </a:rPr>
              <a:t>www.aggreytumusiime.com</a:t>
            </a:r>
            <a:r>
              <a:rPr lang="en-US" cap="none" dirty="0">
                <a:latin typeface="Maiandra GD" panose="020E0502030308020204" pitchFamily="34" charset="0"/>
              </a:rPr>
              <a:t> </a:t>
            </a:r>
          </a:p>
          <a:p>
            <a:endParaRPr lang="en-US" dirty="0">
              <a:latin typeface="Maiandra GD" panose="020E0502030308020204" pitchFamily="34" charset="0"/>
            </a:endParaRPr>
          </a:p>
        </p:txBody>
      </p:sp>
    </p:spTree>
    <p:extLst>
      <p:ext uri="{BB962C8B-B14F-4D97-AF65-F5344CB8AC3E}">
        <p14:creationId xmlns:p14="http://schemas.microsoft.com/office/powerpoint/2010/main" val="149890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33A7F-A1B3-367A-9350-956ECCCFFFC1}"/>
              </a:ext>
            </a:extLst>
          </p:cNvPr>
          <p:cNvSpPr>
            <a:spLocks noGrp="1"/>
          </p:cNvSpPr>
          <p:nvPr>
            <p:ph type="title"/>
          </p:nvPr>
        </p:nvSpPr>
        <p:spPr/>
        <p:txBody>
          <a:bodyPr/>
          <a:lstStyle/>
          <a:p>
            <a:r>
              <a:rPr lang="en-US" dirty="0">
                <a:latin typeface="Maiandra GD" panose="020E0502030308020204" pitchFamily="34" charset="0"/>
              </a:rPr>
              <a:t>PRINCIPLES GOVERNING INSURANCE</a:t>
            </a:r>
            <a:endParaRPr lang="en-US" dirty="0"/>
          </a:p>
        </p:txBody>
      </p:sp>
      <p:sp>
        <p:nvSpPr>
          <p:cNvPr id="3" name="Content Placeholder 2">
            <a:extLst>
              <a:ext uri="{FF2B5EF4-FFF2-40B4-BE49-F238E27FC236}">
                <a16:creationId xmlns:a16="http://schemas.microsoft.com/office/drawing/2014/main" id="{A54C4E69-3854-374A-9298-AF1C4DB72193}"/>
              </a:ext>
            </a:extLst>
          </p:cNvPr>
          <p:cNvSpPr>
            <a:spLocks noGrp="1"/>
          </p:cNvSpPr>
          <p:nvPr>
            <p:ph idx="1"/>
          </p:nvPr>
        </p:nvSpPr>
        <p:spPr/>
        <p:txBody>
          <a:bodyPr>
            <a:normAutofit/>
          </a:bodyPr>
          <a:lstStyle/>
          <a:p>
            <a:pPr marL="0" indent="0" algn="just">
              <a:buNone/>
            </a:pPr>
            <a:r>
              <a:rPr lang="en-US" sz="1800" b="1" dirty="0">
                <a:effectLst/>
                <a:latin typeface="Maiandra GD" panose="020E0502030308020204" pitchFamily="34" charset="0"/>
                <a:ea typeface="MS Gothic" panose="020B0609070205080204" pitchFamily="49" charset="-128"/>
                <a:cs typeface="Tahoma" panose="020B0604030504040204" pitchFamily="34" charset="0"/>
              </a:rPr>
              <a:t>IDEMNITY</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sz="1800" dirty="0">
                <a:effectLst/>
                <a:latin typeface="Maiandra GD" panose="020E0502030308020204" pitchFamily="34" charset="0"/>
                <a:ea typeface="MS Gothic" panose="020B0609070205080204" pitchFamily="49" charset="-128"/>
                <a:cs typeface="Tahoma" panose="020B0604030504040204" pitchFamily="34" charset="0"/>
              </a:rPr>
              <a:t>All the contract of </a:t>
            </a:r>
            <a:r>
              <a:rPr lang="en-US" sz="1800" spc="100" dirty="0">
                <a:effectLst/>
                <a:latin typeface="Maiandra GD" panose="020E0502030308020204" pitchFamily="34" charset="0"/>
                <a:ea typeface="MS Gothic" panose="020B0609070205080204" pitchFamily="49" charset="-128"/>
                <a:cs typeface="Constantia" panose="02030602050306030303" pitchFamily="18" charset="0"/>
              </a:rPr>
              <a:t>insurance </a:t>
            </a:r>
            <a:r>
              <a:rPr lang="en-US" sz="1800" dirty="0">
                <a:effectLst/>
                <a:latin typeface="Maiandra GD" panose="020E0502030308020204" pitchFamily="34" charset="0"/>
                <a:ea typeface="MS Gothic" panose="020B0609070205080204" pitchFamily="49" charset="-128"/>
                <a:cs typeface="Tahoma" panose="020B0604030504040204" pitchFamily="34" charset="0"/>
              </a:rPr>
              <a:t>except life and personal accident insurance are contracts of indemnity. This means that measure of loss, the insured will be paid the actual amount of loss.</a:t>
            </a:r>
          </a:p>
          <a:p>
            <a:pPr marL="0" indent="0" algn="just">
              <a:buNone/>
            </a:pPr>
            <a:r>
              <a:rPr lang="en-US" sz="1800" b="1" dirty="0">
                <a:effectLst/>
                <a:latin typeface="Maiandra GD" panose="020E0502030308020204" pitchFamily="34" charset="0"/>
                <a:ea typeface="MS Gothic" panose="020B0609070205080204" pitchFamily="49" charset="-128"/>
                <a:cs typeface="Tahoma" panose="020B0604030504040204" pitchFamily="34" charset="0"/>
              </a:rPr>
              <a:t>SUBROGATION.</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0" algn="just">
              <a:lnSpc>
                <a:spcPct val="150000"/>
              </a:lnSpc>
              <a:spcAft>
                <a:spcPts val="800"/>
              </a:spcAft>
              <a:buNone/>
            </a:pPr>
            <a:r>
              <a:rPr lang="en-US" sz="1800" dirty="0">
                <a:effectLst/>
                <a:latin typeface="Maiandra GD" panose="020E0502030308020204" pitchFamily="34" charset="0"/>
                <a:ea typeface="MS Gothic" panose="020B0609070205080204" pitchFamily="49" charset="-128"/>
                <a:cs typeface="Tahoma" panose="020B0604030504040204" pitchFamily="34" charset="0"/>
              </a:rPr>
              <a:t>This principle is in support </a:t>
            </a:r>
            <a:r>
              <a:rPr lang="en-US" sz="1800" spc="100" dirty="0">
                <a:effectLst/>
                <a:latin typeface="Maiandra GD" panose="020E0502030308020204" pitchFamily="34" charset="0"/>
                <a:ea typeface="MS Gothic" panose="020B0609070205080204" pitchFamily="49" charset="-128"/>
                <a:cs typeface="Constantia" panose="02030602050306030303" pitchFamily="18" charset="0"/>
              </a:rPr>
              <a:t>of </a:t>
            </a:r>
            <a:r>
              <a:rPr lang="en-US" sz="1800" dirty="0">
                <a:effectLst/>
                <a:latin typeface="Maiandra GD" panose="020E0502030308020204" pitchFamily="34" charset="0"/>
                <a:ea typeface="MS Gothic" panose="020B0609070205080204" pitchFamily="49" charset="-128"/>
                <a:cs typeface="Tahoma" panose="020B0604030504040204" pitchFamily="34" charset="0"/>
              </a:rPr>
              <a:t>the doctrine of indemnity. It also applies to fire and marine </a:t>
            </a:r>
            <a:r>
              <a:rPr lang="en-US" sz="1800" i="1" dirty="0">
                <a:effectLst/>
                <a:latin typeface="Maiandra GD" panose="020E0502030308020204" pitchFamily="34" charset="0"/>
                <a:ea typeface="MS Gothic" panose="020B0609070205080204" pitchFamily="49" charset="-128"/>
                <a:cs typeface="Constantia" panose="02030602050306030303" pitchFamily="18" charset="0"/>
              </a:rPr>
              <a:t>insurance </a:t>
            </a:r>
            <a:r>
              <a:rPr lang="en-US" sz="1800" dirty="0">
                <a:effectLst/>
                <a:latin typeface="Maiandra GD" panose="020E0502030308020204" pitchFamily="34" charset="0"/>
                <a:ea typeface="MS Gothic" panose="020B0609070205080204" pitchFamily="49" charset="-128"/>
                <a:cs typeface="Tahoma" panose="020B0604030504040204" pitchFamily="34" charset="0"/>
              </a:rPr>
              <a:t>only. According to the doctrine of subrogation, after the insurer has replaced the loss he steps into the shoes of the insured, and is required to recover any claims the insured may have against any 3</a:t>
            </a:r>
            <a:r>
              <a:rPr lang="en-US" sz="1800" baseline="30000" dirty="0">
                <a:effectLst/>
                <a:latin typeface="Maiandra GD" panose="020E0502030308020204" pitchFamily="34" charset="0"/>
                <a:ea typeface="MS Gothic" panose="020B0609070205080204" pitchFamily="49" charset="-128"/>
                <a:cs typeface="Tahoma" panose="020B0604030504040204" pitchFamily="34" charset="0"/>
              </a:rPr>
              <a:t>rd</a:t>
            </a:r>
            <a:r>
              <a:rPr lang="en-US" sz="1800" dirty="0">
                <a:effectLst/>
                <a:latin typeface="Maiandra GD" panose="020E0502030308020204" pitchFamily="34" charset="0"/>
                <a:ea typeface="MS Gothic" panose="020B0609070205080204" pitchFamily="49" charset="-128"/>
                <a:cs typeface="Tahoma" panose="020B0604030504040204" pitchFamily="34" charset="0"/>
              </a:rPr>
              <a:t> party. </a:t>
            </a:r>
            <a:endParaRPr lang="en-US" dirty="0">
              <a:latin typeface="Maiandra GD" panose="020E0502030308020204" pitchFamily="34" charset="0"/>
            </a:endParaRPr>
          </a:p>
        </p:txBody>
      </p:sp>
    </p:spTree>
    <p:extLst>
      <p:ext uri="{BB962C8B-B14F-4D97-AF65-F5344CB8AC3E}">
        <p14:creationId xmlns:p14="http://schemas.microsoft.com/office/powerpoint/2010/main" val="416170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0FEA19-0B7B-3CFE-AA4F-441C39A46678}"/>
              </a:ext>
            </a:extLst>
          </p:cNvPr>
          <p:cNvSpPr>
            <a:spLocks noGrp="1"/>
          </p:cNvSpPr>
          <p:nvPr>
            <p:ph type="title"/>
          </p:nvPr>
        </p:nvSpPr>
        <p:spPr>
          <a:xfrm>
            <a:off x="844476" y="1600199"/>
            <a:ext cx="3539266" cy="4297680"/>
          </a:xfrm>
        </p:spPr>
        <p:txBody>
          <a:bodyPr anchor="ctr">
            <a:normAutofit/>
          </a:bodyPr>
          <a:lstStyle/>
          <a:p>
            <a:r>
              <a:rPr lang="en-US" dirty="0">
                <a:latin typeface="Maiandra GD" panose="020E0502030308020204" pitchFamily="34" charset="0"/>
              </a:rPr>
              <a:t>PRINCIPLES GOVERNING INSURANCE</a:t>
            </a:r>
            <a:endParaRPr lang="en-US" dirty="0"/>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6501E6D-C1D5-4326-E5EF-9447004ACDE0}"/>
              </a:ext>
            </a:extLst>
          </p:cNvPr>
          <p:cNvSpPr>
            <a:spLocks noGrp="1"/>
          </p:cNvSpPr>
          <p:nvPr>
            <p:ph idx="1"/>
          </p:nvPr>
        </p:nvSpPr>
        <p:spPr>
          <a:xfrm>
            <a:off x="4924851" y="532264"/>
            <a:ext cx="6130003" cy="5991366"/>
          </a:xfrm>
        </p:spPr>
        <p:txBody>
          <a:bodyPr anchor="ctr">
            <a:normAutofit/>
          </a:bodyPr>
          <a:lstStyle/>
          <a:p>
            <a:pPr marL="228600" marR="0">
              <a:spcBef>
                <a:spcPts val="385"/>
              </a:spcBef>
              <a:spcAft>
                <a:spcPts val="800"/>
              </a:spcAft>
              <a:buNone/>
              <a:tabLst>
                <a:tab pos="466090" algn="l"/>
              </a:tabLst>
            </a:pPr>
            <a:r>
              <a:rPr lang="en-US" b="1" dirty="0">
                <a:effectLst/>
                <a:latin typeface="Maiandra GD" panose="020E0502030308020204" pitchFamily="34" charset="0"/>
                <a:ea typeface="MS Gothic" panose="020B0609070205080204" pitchFamily="49" charset="-128"/>
                <a:cs typeface="Tahoma" panose="020B0604030504040204" pitchFamily="34" charset="0"/>
              </a:rPr>
              <a:t>CONTRIBUTION.</a:t>
            </a:r>
          </a:p>
          <a:p>
            <a:pPr marL="228600" marR="0">
              <a:spcBef>
                <a:spcPts val="385"/>
              </a:spcBef>
              <a:spcAft>
                <a:spcPts val="800"/>
              </a:spcAft>
              <a:buNone/>
              <a:tabLst>
                <a:tab pos="466090" algn="l"/>
              </a:tabLst>
            </a:pPr>
            <a:r>
              <a:rPr lang="en-US" dirty="0">
                <a:effectLst/>
                <a:latin typeface="Maiandra GD" panose="020E0502030308020204" pitchFamily="34" charset="0"/>
                <a:ea typeface="MS Gothic" panose="020B0609070205080204" pitchFamily="49" charset="-128"/>
                <a:cs typeface="Tahoma" panose="020B0604030504040204" pitchFamily="34" charset="0"/>
              </a:rPr>
              <a:t>Where there are two or more insurers on the same risk and subject matter the doctrine of contribution applies. The purpose of contribution is to distribute the loss on the insurers according to the liability on subject matter.</a:t>
            </a:r>
            <a:endParaRPr lang="en-US" dirty="0">
              <a:effectLst/>
              <a:latin typeface="Maiandra GD" panose="020E0502030308020204" pitchFamily="34" charset="0"/>
              <a:ea typeface="Times New Roman" panose="02020603050405020304" pitchFamily="18" charset="0"/>
              <a:cs typeface="Times New Roman" panose="02020603050405020304" pitchFamily="18" charset="0"/>
            </a:endParaRPr>
          </a:p>
          <a:p>
            <a:pPr marL="278765" marR="0">
              <a:spcBef>
                <a:spcPts val="385"/>
              </a:spcBef>
              <a:spcAft>
                <a:spcPts val="800"/>
              </a:spcAft>
              <a:buNone/>
            </a:pPr>
            <a:r>
              <a:rPr lang="en-US" b="1" dirty="0">
                <a:effectLst/>
                <a:latin typeface="Maiandra GD" panose="020E0502030308020204" pitchFamily="34" charset="0"/>
                <a:ea typeface="MS Gothic" panose="020B0609070205080204" pitchFamily="49" charset="-128"/>
                <a:cs typeface="Tahoma" panose="020B0604030504040204" pitchFamily="34" charset="0"/>
              </a:rPr>
              <a:t>MITIGATION </a:t>
            </a:r>
            <a:r>
              <a:rPr lang="en-US" b="1" spc="-50" dirty="0">
                <a:effectLst/>
                <a:latin typeface="Maiandra GD" panose="020E0502030308020204" pitchFamily="34" charset="0"/>
                <a:ea typeface="MS Gothic" panose="020B0609070205080204" pitchFamily="49" charset="-128"/>
                <a:cs typeface="Tahoma" panose="020B0604030504040204" pitchFamily="34" charset="0"/>
              </a:rPr>
              <a:t>OF</a:t>
            </a:r>
            <a:r>
              <a:rPr lang="en-US" b="1" dirty="0">
                <a:effectLst/>
                <a:latin typeface="Maiandra GD" panose="020E0502030308020204" pitchFamily="34" charset="0"/>
                <a:ea typeface="MS Gothic" panose="020B0609070205080204" pitchFamily="49" charset="-128"/>
                <a:cs typeface="Tahoma" panose="020B0604030504040204" pitchFamily="34" charset="0"/>
              </a:rPr>
              <a:t> LOSS.</a:t>
            </a:r>
            <a:endParaRPr lang="en-US" b="1" dirty="0">
              <a:latin typeface="Maiandra GD" panose="020E0502030308020204" pitchFamily="34" charset="0"/>
              <a:ea typeface="MS Gothic" panose="020B0609070205080204" pitchFamily="49" charset="-128"/>
              <a:cs typeface="Times New Roman" panose="02020603050405020304" pitchFamily="18" charset="0"/>
            </a:endParaRPr>
          </a:p>
          <a:p>
            <a:pPr marL="278765" marR="0">
              <a:spcBef>
                <a:spcPts val="385"/>
              </a:spcBef>
              <a:spcAft>
                <a:spcPts val="800"/>
              </a:spcAft>
              <a:buNone/>
            </a:pPr>
            <a:r>
              <a:rPr lang="en-US" dirty="0">
                <a:effectLst/>
                <a:latin typeface="Maiandra GD" panose="020E0502030308020204" pitchFamily="34" charset="0"/>
                <a:ea typeface="MS Gothic" panose="020B0609070205080204" pitchFamily="49" charset="-128"/>
                <a:cs typeface="Tahoma" panose="020B0604030504040204" pitchFamily="34" charset="0"/>
              </a:rPr>
              <a:t>In case the event insured against occurs, the insured must take all the </a:t>
            </a:r>
            <a:r>
              <a:rPr lang="en-US" i="1" dirty="0">
                <a:effectLst/>
                <a:latin typeface="Maiandra GD" panose="020E0502030308020204" pitchFamily="34" charset="0"/>
                <a:ea typeface="MS Gothic" panose="020B0609070205080204" pitchFamily="49" charset="-128"/>
                <a:cs typeface="Constantia" panose="02030602050306030303" pitchFamily="18" charset="0"/>
              </a:rPr>
              <a:t>necessary </a:t>
            </a:r>
            <a:r>
              <a:rPr lang="en-US" dirty="0">
                <a:effectLst/>
                <a:latin typeface="Maiandra GD" panose="020E0502030308020204" pitchFamily="34" charset="0"/>
                <a:ea typeface="MS Gothic" panose="020B0609070205080204" pitchFamily="49" charset="-128"/>
                <a:cs typeface="Tahoma" panose="020B0604030504040204" pitchFamily="34" charset="0"/>
              </a:rPr>
              <a:t>steps to minimize or reduce the loss. </a:t>
            </a:r>
            <a:endParaRPr lang="en-US" dirty="0">
              <a:latin typeface="Maiandra GD" panose="020E0502030308020204" pitchFamily="34" charset="0"/>
            </a:endParaRPr>
          </a:p>
        </p:txBody>
      </p:sp>
    </p:spTree>
    <p:extLst>
      <p:ext uri="{BB962C8B-B14F-4D97-AF65-F5344CB8AC3E}">
        <p14:creationId xmlns:p14="http://schemas.microsoft.com/office/powerpoint/2010/main" val="2055177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8F3F4-C927-50D0-A7BF-FD3D67923903}"/>
              </a:ext>
            </a:extLst>
          </p:cNvPr>
          <p:cNvSpPr>
            <a:spLocks noGrp="1"/>
          </p:cNvSpPr>
          <p:nvPr>
            <p:ph type="title"/>
          </p:nvPr>
        </p:nvSpPr>
        <p:spPr/>
        <p:txBody>
          <a:bodyPr/>
          <a:lstStyle/>
          <a:p>
            <a:r>
              <a:rPr lang="en-US" dirty="0">
                <a:latin typeface="Maiandra GD" panose="020E0502030308020204" pitchFamily="34" charset="0"/>
              </a:rPr>
              <a:t>PRINCIPLES - </a:t>
            </a:r>
            <a:r>
              <a:rPr lang="en-US" dirty="0" err="1">
                <a:latin typeface="Maiandra GD" panose="020E0502030308020204" pitchFamily="34" charset="0"/>
              </a:rPr>
              <a:t>cONT</a:t>
            </a:r>
            <a:endParaRPr lang="en-US" dirty="0"/>
          </a:p>
        </p:txBody>
      </p:sp>
      <p:sp>
        <p:nvSpPr>
          <p:cNvPr id="3" name="Content Placeholder 2">
            <a:extLst>
              <a:ext uri="{FF2B5EF4-FFF2-40B4-BE49-F238E27FC236}">
                <a16:creationId xmlns:a16="http://schemas.microsoft.com/office/drawing/2014/main" id="{DF83DD66-F74A-A3A7-19A1-22B15237D12D}"/>
              </a:ext>
            </a:extLst>
          </p:cNvPr>
          <p:cNvSpPr>
            <a:spLocks noGrp="1"/>
          </p:cNvSpPr>
          <p:nvPr>
            <p:ph idx="1"/>
          </p:nvPr>
        </p:nvSpPr>
        <p:spPr>
          <a:xfrm>
            <a:off x="1451579" y="2015732"/>
            <a:ext cx="9603275" cy="3626532"/>
          </a:xfrm>
        </p:spPr>
        <p:txBody>
          <a:bodyPr>
            <a:normAutofit lnSpcReduction="10000"/>
          </a:bodyPr>
          <a:lstStyle/>
          <a:p>
            <a:pPr marL="0" marR="0">
              <a:lnSpc>
                <a:spcPct val="150000"/>
              </a:lnSpc>
              <a:spcBef>
                <a:spcPts val="385"/>
              </a:spcBef>
              <a:spcAft>
                <a:spcPts val="800"/>
              </a:spcAft>
              <a:buNone/>
            </a:pPr>
            <a:r>
              <a:rPr lang="en-US" sz="1800" b="1" dirty="0">
                <a:effectLst/>
                <a:latin typeface="Maiandra GD" panose="020E0502030308020204" pitchFamily="34" charset="0"/>
                <a:ea typeface="MS Gothic" panose="020B0609070205080204" pitchFamily="49" charset="-128"/>
                <a:cs typeface="Tahoma" panose="020B0604030504040204" pitchFamily="34" charset="0"/>
              </a:rPr>
              <a:t>ABANDONMENT</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0" indent="0" algn="just">
              <a:lnSpc>
                <a:spcPct val="150000"/>
              </a:lnSpc>
              <a:spcAft>
                <a:spcPts val="800"/>
              </a:spcAft>
              <a:buNone/>
            </a:pPr>
            <a:r>
              <a:rPr lang="en-US" sz="1800" dirty="0">
                <a:effectLst/>
                <a:latin typeface="Maiandra GD" panose="020E0502030308020204" pitchFamily="34" charset="0"/>
                <a:ea typeface="MS Gothic" panose="020B0609070205080204" pitchFamily="49" charset="-128"/>
                <a:cs typeface="Tahoma" panose="020B0604030504040204" pitchFamily="34" charset="0"/>
              </a:rPr>
              <a:t>This is the unconditional surrender by the insured to the insurer of the remains of the subject matter for full indemnity. It is the giving up by the insured of the remains for indemnity.</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7345" marR="0">
              <a:lnSpc>
                <a:spcPct val="150000"/>
              </a:lnSpc>
              <a:spcBef>
                <a:spcPts val="385"/>
              </a:spcBef>
              <a:spcAft>
                <a:spcPts val="800"/>
              </a:spcAft>
              <a:buNone/>
            </a:pPr>
            <a:r>
              <a:rPr lang="en-US" sz="1800" b="1" spc="100" dirty="0">
                <a:effectLst/>
                <a:latin typeface="Maiandra GD" panose="020E0502030308020204" pitchFamily="34" charset="0"/>
                <a:ea typeface="MS Gothic" panose="020B0609070205080204" pitchFamily="49" charset="-128"/>
                <a:cs typeface="Tahoma" panose="020B0604030504040204" pitchFamily="34" charset="0"/>
              </a:rPr>
              <a:t>AVERAGE </a:t>
            </a:r>
            <a:r>
              <a:rPr lang="en-US" sz="1800" b="1" dirty="0">
                <a:effectLst/>
                <a:latin typeface="Maiandra GD" panose="020E0502030308020204" pitchFamily="34" charset="0"/>
                <a:ea typeface="MS Gothic" panose="020B0609070205080204" pitchFamily="49" charset="-128"/>
                <a:cs typeface="Tahoma" panose="020B0604030504040204" pitchFamily="34" charset="0"/>
              </a:rPr>
              <a:t>CLAUSE</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0" indent="0" algn="just">
              <a:lnSpc>
                <a:spcPct val="150000"/>
              </a:lnSpc>
              <a:spcAft>
                <a:spcPts val="800"/>
              </a:spcAft>
              <a:buNone/>
            </a:pPr>
            <a:r>
              <a:rPr lang="en-US" sz="1800" dirty="0">
                <a:effectLst/>
                <a:latin typeface="Maiandra GD" panose="020E0502030308020204" pitchFamily="34" charset="0"/>
                <a:ea typeface="MS Gothic" panose="020B0609070205080204" pitchFamily="49" charset="-128"/>
                <a:cs typeface="Tahoma" panose="020B0604030504040204" pitchFamily="34" charset="0"/>
              </a:rPr>
              <a:t>This is a clause in an insurance policy to the </a:t>
            </a:r>
            <a:r>
              <a:rPr lang="en-US" sz="1800" spc="300" dirty="0">
                <a:effectLst/>
                <a:latin typeface="Maiandra GD" panose="020E0502030308020204" pitchFamily="34" charset="0"/>
                <a:ea typeface="MS Gothic" panose="020B0609070205080204" pitchFamily="49" charset="-128"/>
                <a:cs typeface="Constantia" panose="02030602050306030303" pitchFamily="18" charset="0"/>
              </a:rPr>
              <a:t>effect</a:t>
            </a:r>
            <a:r>
              <a:rPr lang="en-US" sz="1800" dirty="0">
                <a:effectLst/>
                <a:latin typeface="Maiandra GD" panose="020E0502030308020204" pitchFamily="34" charset="0"/>
                <a:ea typeface="MS Gothic" panose="020B0609070205080204" pitchFamily="49" charset="-128"/>
                <a:cs typeface="Constantia" panose="02030602050306030303" pitchFamily="18" charset="0"/>
              </a:rPr>
              <a:t> </a:t>
            </a:r>
            <a:r>
              <a:rPr lang="en-US" sz="1800" dirty="0">
                <a:effectLst/>
                <a:latin typeface="Maiandra GD" panose="020E0502030308020204" pitchFamily="34" charset="0"/>
                <a:ea typeface="MS Gothic" panose="020B0609070205080204" pitchFamily="49" charset="-128"/>
                <a:cs typeface="Tahoma" panose="020B0604030504040204" pitchFamily="34" charset="0"/>
              </a:rPr>
              <a:t>that if the subject matter is under insured and partial loss occurs, the insurer is only liable </a:t>
            </a:r>
            <a:r>
              <a:rPr lang="en-US" sz="1800" spc="100" dirty="0">
                <a:effectLst/>
                <a:latin typeface="Maiandra GD" panose="020E0502030308020204" pitchFamily="34" charset="0"/>
                <a:ea typeface="MS Gothic" panose="020B0609070205080204" pitchFamily="49" charset="-128"/>
                <a:cs typeface="Constantia" panose="02030602050306030303" pitchFamily="18" charset="0"/>
              </a:rPr>
              <a:t>for a </a:t>
            </a:r>
            <a:r>
              <a:rPr lang="en-US" sz="1800" dirty="0">
                <a:effectLst/>
                <a:latin typeface="Maiandra GD" panose="020E0502030308020204" pitchFamily="34" charset="0"/>
                <a:ea typeface="MS Gothic" panose="020B0609070205080204" pitchFamily="49" charset="-128"/>
                <a:cs typeface="Tahoma" panose="020B0604030504040204" pitchFamily="34" charset="0"/>
              </a:rPr>
              <a:t>fraction of the loss suffered </a:t>
            </a:r>
            <a:r>
              <a:rPr lang="en-US" sz="1800" spc="100" dirty="0">
                <a:effectLst/>
                <a:latin typeface="Maiandra GD" panose="020E0502030308020204" pitchFamily="34" charset="0"/>
                <a:ea typeface="MS Gothic" panose="020B0609070205080204" pitchFamily="49" charset="-128"/>
                <a:cs typeface="Constantia" panose="02030602050306030303" pitchFamily="18" charset="0"/>
              </a:rPr>
              <a:t>If </a:t>
            </a:r>
            <a:r>
              <a:rPr lang="en-US" sz="1800" dirty="0">
                <a:effectLst/>
                <a:latin typeface="Maiandra GD" panose="020E0502030308020204" pitchFamily="34" charset="0"/>
                <a:ea typeface="MS Gothic" panose="020B0609070205080204" pitchFamily="49" charset="-128"/>
                <a:cs typeface="Tahoma" panose="020B0604030504040204" pitchFamily="34" charset="0"/>
              </a:rPr>
              <a:t>the loss is minimal, the insurer's liability </a:t>
            </a:r>
            <a:r>
              <a:rPr lang="en-US" sz="1800" spc="100" dirty="0">
                <a:effectLst/>
                <a:latin typeface="Maiandra GD" panose="020E0502030308020204" pitchFamily="34" charset="0"/>
                <a:ea typeface="MS Gothic" panose="020B0609070205080204" pitchFamily="49" charset="-128"/>
                <a:cs typeface="Constantia" panose="02030602050306030303" pitchFamily="18" charset="0"/>
              </a:rPr>
              <a:t>is </a:t>
            </a:r>
            <a:r>
              <a:rPr lang="en-US" sz="1800" dirty="0">
                <a:effectLst/>
                <a:latin typeface="Maiandra GD" panose="020E0502030308020204" pitchFamily="34" charset="0"/>
                <a:ea typeface="MS Gothic" panose="020B0609070205080204" pitchFamily="49" charset="-128"/>
                <a:cs typeface="Tahoma" panose="020B0604030504040204" pitchFamily="34" charset="0"/>
              </a:rPr>
              <a:t>extinguished.</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S" dirty="0">
              <a:latin typeface="Maiandra GD" panose="020E0502030308020204" pitchFamily="34" charset="0"/>
            </a:endParaRPr>
          </a:p>
        </p:txBody>
      </p:sp>
    </p:spTree>
    <p:extLst>
      <p:ext uri="{BB962C8B-B14F-4D97-AF65-F5344CB8AC3E}">
        <p14:creationId xmlns:p14="http://schemas.microsoft.com/office/powerpoint/2010/main" val="2230675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76533-7D92-9D1E-722D-75E320F5D77E}"/>
              </a:ext>
            </a:extLst>
          </p:cNvPr>
          <p:cNvSpPr>
            <a:spLocks noGrp="1"/>
          </p:cNvSpPr>
          <p:nvPr>
            <p:ph type="title"/>
          </p:nvPr>
        </p:nvSpPr>
        <p:spPr/>
        <p:txBody>
          <a:bodyPr/>
          <a:lstStyle/>
          <a:p>
            <a:r>
              <a:rPr lang="en-US" b="1" dirty="0">
                <a:latin typeface="Maiandra GD" panose="020E0502030308020204" pitchFamily="34" charset="0"/>
              </a:rPr>
              <a:t>Locus Ugandan Cases </a:t>
            </a:r>
            <a:endParaRPr lang="en-US" dirty="0"/>
          </a:p>
        </p:txBody>
      </p:sp>
      <p:sp>
        <p:nvSpPr>
          <p:cNvPr id="3" name="Content Placeholder 2">
            <a:extLst>
              <a:ext uri="{FF2B5EF4-FFF2-40B4-BE49-F238E27FC236}">
                <a16:creationId xmlns:a16="http://schemas.microsoft.com/office/drawing/2014/main" id="{46135DFF-6F4C-A95A-DF7D-96099A56893C}"/>
              </a:ext>
            </a:extLst>
          </p:cNvPr>
          <p:cNvSpPr>
            <a:spLocks noGrp="1"/>
          </p:cNvSpPr>
          <p:nvPr>
            <p:ph idx="1"/>
          </p:nvPr>
        </p:nvSpPr>
        <p:spPr/>
        <p:txBody>
          <a:bodyPr/>
          <a:lstStyle/>
          <a:p>
            <a:r>
              <a:rPr lang="en-US" dirty="0">
                <a:latin typeface="Maiandra GD" panose="020E0502030308020204" pitchFamily="34" charset="0"/>
              </a:rPr>
              <a:t>Uganda Insurers Association v. Attorney General (2016)</a:t>
            </a:r>
          </a:p>
          <a:p>
            <a:r>
              <a:rPr lang="en-US" dirty="0">
                <a:latin typeface="Maiandra GD" panose="020E0502030308020204" pitchFamily="34" charset="0"/>
              </a:rPr>
              <a:t>British American Insurance Co. Ltd v. </a:t>
            </a:r>
            <a:r>
              <a:rPr lang="en-US" dirty="0" err="1">
                <a:latin typeface="Maiandra GD" panose="020E0502030308020204" pitchFamily="34" charset="0"/>
              </a:rPr>
              <a:t>Ssebagala</a:t>
            </a:r>
            <a:r>
              <a:rPr lang="en-US" dirty="0">
                <a:latin typeface="Maiandra GD" panose="020E0502030308020204" pitchFamily="34" charset="0"/>
              </a:rPr>
              <a:t> &amp; Another (2008)</a:t>
            </a:r>
          </a:p>
          <a:p>
            <a:r>
              <a:rPr lang="en-US" dirty="0">
                <a:latin typeface="Maiandra GD" panose="020E0502030308020204" pitchFamily="34" charset="0"/>
              </a:rPr>
              <a:t>Prime Insurance Co. Ltd v. Kiggundu (2013)</a:t>
            </a:r>
          </a:p>
          <a:p>
            <a:r>
              <a:rPr lang="en-US" dirty="0">
                <a:latin typeface="Maiandra GD" panose="020E0502030308020204" pitchFamily="34" charset="0"/>
              </a:rPr>
              <a:t>M/S Silver Springs Hotel v. Lion Insurance Co. Ltd (2019)</a:t>
            </a:r>
          </a:p>
          <a:p>
            <a:r>
              <a:rPr lang="en-US" dirty="0">
                <a:latin typeface="Maiandra GD" panose="020E0502030308020204" pitchFamily="34" charset="0"/>
              </a:rPr>
              <a:t>National Insurance Corporation v. Mugenyi &amp; Co. Advocates (2020)</a:t>
            </a:r>
          </a:p>
          <a:p>
            <a:r>
              <a:rPr lang="en-US" dirty="0">
                <a:latin typeface="Maiandra GD" panose="020E0502030308020204" pitchFamily="34" charset="0"/>
              </a:rPr>
              <a:t>Uganda Revenue Authority (URA) v. Monitor Publications Ltd (2002)</a:t>
            </a:r>
          </a:p>
          <a:p>
            <a:endParaRPr lang="en-US" dirty="0">
              <a:latin typeface="Maiandra GD" panose="020E0502030308020204" pitchFamily="34" charset="0"/>
            </a:endParaRPr>
          </a:p>
          <a:p>
            <a:endParaRPr lang="en-US" dirty="0">
              <a:latin typeface="Maiandra GD" panose="020E0502030308020204" pitchFamily="34" charset="0"/>
            </a:endParaRPr>
          </a:p>
          <a:p>
            <a:endParaRPr lang="en-US" dirty="0"/>
          </a:p>
        </p:txBody>
      </p:sp>
    </p:spTree>
    <p:extLst>
      <p:ext uri="{BB962C8B-B14F-4D97-AF65-F5344CB8AC3E}">
        <p14:creationId xmlns:p14="http://schemas.microsoft.com/office/powerpoint/2010/main" val="970637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6BB8-A6C1-AC4E-AB5C-48657E52BD6B}"/>
              </a:ext>
            </a:extLst>
          </p:cNvPr>
          <p:cNvSpPr>
            <a:spLocks noGrp="1"/>
          </p:cNvSpPr>
          <p:nvPr>
            <p:ph type="title"/>
          </p:nvPr>
        </p:nvSpPr>
        <p:spPr/>
        <p:txBody>
          <a:bodyPr/>
          <a:lstStyle/>
          <a:p>
            <a:r>
              <a:rPr lang="en-US" b="1" dirty="0">
                <a:latin typeface="Maiandra GD" panose="020E0502030308020204" pitchFamily="34" charset="0"/>
              </a:rPr>
              <a:t>DISCUSSION</a:t>
            </a:r>
          </a:p>
        </p:txBody>
      </p:sp>
      <p:sp>
        <p:nvSpPr>
          <p:cNvPr id="3" name="Content Placeholder 2">
            <a:extLst>
              <a:ext uri="{FF2B5EF4-FFF2-40B4-BE49-F238E27FC236}">
                <a16:creationId xmlns:a16="http://schemas.microsoft.com/office/drawing/2014/main" id="{E8880B55-9261-9CAF-1839-1A30F5886D93}"/>
              </a:ext>
            </a:extLst>
          </p:cNvPr>
          <p:cNvSpPr>
            <a:spLocks noGrp="1"/>
          </p:cNvSpPr>
          <p:nvPr>
            <p:ph idx="1"/>
          </p:nvPr>
        </p:nvSpPr>
        <p:spPr/>
        <p:txBody>
          <a:bodyPr/>
          <a:lstStyle/>
          <a:p>
            <a:r>
              <a:rPr lang="en-US" dirty="0">
                <a:latin typeface="Maiandra GD" panose="020E0502030308020204" pitchFamily="34" charset="0"/>
              </a:rPr>
              <a:t>What is the procedure enumerated in the Insurance Regulatory Authority Act on the management of Insurance Disputes in Uganda.</a:t>
            </a:r>
          </a:p>
          <a:p>
            <a:pPr marL="0" indent="0">
              <a:buNone/>
            </a:pPr>
            <a:endParaRPr lang="en-US" dirty="0">
              <a:latin typeface="Maiandra GD" panose="020E0502030308020204" pitchFamily="34" charset="0"/>
            </a:endParaRPr>
          </a:p>
          <a:p>
            <a:r>
              <a:rPr lang="en-US" dirty="0">
                <a:latin typeface="Maiandra GD" panose="020E0502030308020204" pitchFamily="34" charset="0"/>
              </a:rPr>
              <a:t>How would you recommend the adoption of Alternative Dispute Resolution (ADR) mechanisms to Insurance Disputes in Uganda.</a:t>
            </a:r>
          </a:p>
        </p:txBody>
      </p:sp>
    </p:spTree>
    <p:extLst>
      <p:ext uri="{BB962C8B-B14F-4D97-AF65-F5344CB8AC3E}">
        <p14:creationId xmlns:p14="http://schemas.microsoft.com/office/powerpoint/2010/main" val="1789220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870151-9189-4C3A-8379-EF3D95827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hand holding a pen and shading circles on a sheet">
            <a:extLst>
              <a:ext uri="{FF2B5EF4-FFF2-40B4-BE49-F238E27FC236}">
                <a16:creationId xmlns:a16="http://schemas.microsoft.com/office/drawing/2014/main" id="{2D54CE0E-304D-8B03-F808-285CCAD13C46}"/>
              </a:ext>
            </a:extLst>
          </p:cNvPr>
          <p:cNvPicPr>
            <a:picLocks noChangeAspect="1"/>
          </p:cNvPicPr>
          <p:nvPr/>
        </p:nvPicPr>
        <p:blipFill>
          <a:blip r:embed="rId2">
            <a:alphaModFix amt="50000"/>
            <a:grayscl/>
          </a:blip>
          <a:srcRect t="872" r="-1" b="2558"/>
          <a:stretch>
            <a:fillRect/>
          </a:stretch>
        </p:blipFill>
        <p:spPr>
          <a:xfrm>
            <a:off x="305" y="10"/>
            <a:ext cx="12191695" cy="6857990"/>
          </a:xfrm>
          <a:prstGeom prst="rect">
            <a:avLst/>
          </a:prstGeom>
        </p:spPr>
      </p:pic>
      <p:sp>
        <p:nvSpPr>
          <p:cNvPr id="11" name="Slide Number Placeholder 7">
            <a:extLst>
              <a:ext uri="{FF2B5EF4-FFF2-40B4-BE49-F238E27FC236}">
                <a16:creationId xmlns:a16="http://schemas.microsoft.com/office/drawing/2014/main" id="{123EA69C-102A-4DD0-9547-05DCD271D15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13" name="Footer Placeholder 6">
            <a:extLst>
              <a:ext uri="{FF2B5EF4-FFF2-40B4-BE49-F238E27FC236}">
                <a16:creationId xmlns:a16="http://schemas.microsoft.com/office/drawing/2014/main" id="{6A862265-5CA3-4C40-8582-7534C3B03C2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15" name="Rectangle 14">
            <a:extLst>
              <a:ext uri="{FF2B5EF4-FFF2-40B4-BE49-F238E27FC236}">
                <a16:creationId xmlns:a16="http://schemas.microsoft.com/office/drawing/2014/main" id="{600EF80B-0391-4082-9AF5-F15B091B4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9D53A48A-23B5-4686-020C-D38211430D76}"/>
              </a:ext>
            </a:extLst>
          </p:cNvPr>
          <p:cNvSpPr>
            <a:spLocks noGrp="1"/>
          </p:cNvSpPr>
          <p:nvPr>
            <p:ph type="title"/>
          </p:nvPr>
        </p:nvSpPr>
        <p:spPr>
          <a:xfrm>
            <a:off x="1130271" y="1193800"/>
            <a:ext cx="3193050" cy="4699000"/>
          </a:xfrm>
        </p:spPr>
        <p:txBody>
          <a:bodyPr anchor="ctr">
            <a:normAutofit/>
          </a:bodyPr>
          <a:lstStyle/>
          <a:p>
            <a:r>
              <a:rPr lang="en-US" dirty="0">
                <a:latin typeface="Maiandra GD" panose="020E0502030308020204" pitchFamily="34" charset="0"/>
              </a:rPr>
              <a:t>REFRENCES</a:t>
            </a:r>
          </a:p>
        </p:txBody>
      </p:sp>
      <p:cxnSp>
        <p:nvCxnSpPr>
          <p:cNvPr id="17" name="Straight Connector 16">
            <a:extLst>
              <a:ext uri="{FF2B5EF4-FFF2-40B4-BE49-F238E27FC236}">
                <a16:creationId xmlns:a16="http://schemas.microsoft.com/office/drawing/2014/main" id="{D33AC32D-5F44-45F7-A0BD-7C11A86BE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78FFA12-5649-7E3A-12E9-52602BA97877}"/>
              </a:ext>
            </a:extLst>
          </p:cNvPr>
          <p:cNvSpPr>
            <a:spLocks noGrp="1"/>
          </p:cNvSpPr>
          <p:nvPr>
            <p:ph idx="1"/>
          </p:nvPr>
        </p:nvSpPr>
        <p:spPr>
          <a:xfrm>
            <a:off x="4976636" y="1193800"/>
            <a:ext cx="6085091" cy="4699000"/>
          </a:xfrm>
        </p:spPr>
        <p:txBody>
          <a:bodyPr anchor="ctr">
            <a:normAutofit/>
          </a:bodyPr>
          <a:lstStyle/>
          <a:p>
            <a:r>
              <a:rPr lang="en-US" dirty="0">
                <a:effectLst/>
                <a:latin typeface="Maiandra GD" panose="020E0502030308020204" pitchFamily="34" charset="0"/>
                <a:ea typeface="Times New Roman" panose="02020603050405020304" pitchFamily="18" charset="0"/>
              </a:rPr>
              <a:t>The Constitution of the Republic of Uganda 1995 </a:t>
            </a:r>
            <a:r>
              <a:rPr lang="en-US" dirty="0">
                <a:latin typeface="Maiandra GD" panose="020E0502030308020204" pitchFamily="34" charset="0"/>
                <a:ea typeface="Times New Roman" panose="02020603050405020304" pitchFamily="18" charset="0"/>
              </a:rPr>
              <a:t>as Amended</a:t>
            </a:r>
          </a:p>
          <a:p>
            <a:r>
              <a:rPr lang="en-US" dirty="0">
                <a:effectLst/>
                <a:latin typeface="Maiandra GD" panose="020E0502030308020204" pitchFamily="34" charset="0"/>
                <a:ea typeface="Times New Roman" panose="02020603050405020304" pitchFamily="18" charset="0"/>
              </a:rPr>
              <a:t>Insurance Act, Law of Uganda Cap 191</a:t>
            </a:r>
          </a:p>
          <a:p>
            <a:r>
              <a:rPr lang="en-US" dirty="0">
                <a:latin typeface="Maiandra GD" panose="020E0502030308020204" pitchFamily="34" charset="0"/>
                <a:ea typeface="Times New Roman" panose="02020603050405020304" pitchFamily="18" charset="0"/>
              </a:rPr>
              <a:t>Marine Insurance Act Cap 192</a:t>
            </a:r>
          </a:p>
          <a:p>
            <a:r>
              <a:rPr lang="en-US" dirty="0">
                <a:effectLst/>
                <a:latin typeface="Maiandra GD" panose="020E0502030308020204" pitchFamily="34" charset="0"/>
                <a:ea typeface="Times New Roman" panose="02020603050405020304" pitchFamily="18" charset="0"/>
              </a:rPr>
              <a:t>MV Insurance (3</a:t>
            </a:r>
            <a:r>
              <a:rPr lang="en-US" baseline="30000" dirty="0">
                <a:effectLst/>
                <a:latin typeface="Maiandra GD" panose="020E0502030308020204" pitchFamily="34" charset="0"/>
                <a:ea typeface="Times New Roman" panose="02020603050405020304" pitchFamily="18" charset="0"/>
              </a:rPr>
              <a:t>rd</a:t>
            </a:r>
            <a:r>
              <a:rPr lang="en-US" dirty="0">
                <a:effectLst/>
                <a:latin typeface="Maiandra GD" panose="020E0502030308020204" pitchFamily="34" charset="0"/>
                <a:ea typeface="Times New Roman" panose="02020603050405020304" pitchFamily="18" charset="0"/>
              </a:rPr>
              <a:t> Party) Act Cap 193</a:t>
            </a:r>
          </a:p>
          <a:p>
            <a:r>
              <a:rPr lang="en-US" dirty="0">
                <a:latin typeface="Maiandra GD" panose="020E0502030308020204" pitchFamily="34" charset="0"/>
              </a:rPr>
              <a:t>Common Law /Decided case</a:t>
            </a:r>
          </a:p>
        </p:txBody>
      </p:sp>
      <p:sp>
        <p:nvSpPr>
          <p:cNvPr id="19" name="Date Placeholder 1">
            <a:extLst>
              <a:ext uri="{FF2B5EF4-FFF2-40B4-BE49-F238E27FC236}">
                <a16:creationId xmlns:a16="http://schemas.microsoft.com/office/drawing/2014/main" id="{3FBF03E8-C602-4192-9C52-F84B29FDCC88}"/>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134353003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AD0C6-EFE4-7DB3-BFD6-93C4DD4BA758}"/>
              </a:ext>
            </a:extLst>
          </p:cNvPr>
          <p:cNvSpPr>
            <a:spLocks noGrp="1"/>
          </p:cNvSpPr>
          <p:nvPr>
            <p:ph type="title"/>
          </p:nvPr>
        </p:nvSpPr>
        <p:spPr/>
        <p:txBody>
          <a:bodyPr/>
          <a:lstStyle/>
          <a:p>
            <a:r>
              <a:rPr lang="en-US" dirty="0">
                <a:latin typeface="Maiandra GD" panose="020E0502030308020204" pitchFamily="34" charset="0"/>
              </a:rPr>
              <a:t>INSURANCE DEFINED – BLACKS LAW DICTIONARY</a:t>
            </a:r>
          </a:p>
        </p:txBody>
      </p:sp>
      <p:sp>
        <p:nvSpPr>
          <p:cNvPr id="3" name="Content Placeholder 2">
            <a:extLst>
              <a:ext uri="{FF2B5EF4-FFF2-40B4-BE49-F238E27FC236}">
                <a16:creationId xmlns:a16="http://schemas.microsoft.com/office/drawing/2014/main" id="{16306180-EBE5-A418-2CF9-A6784B2A0D9A}"/>
              </a:ext>
            </a:extLst>
          </p:cNvPr>
          <p:cNvSpPr>
            <a:spLocks noGrp="1"/>
          </p:cNvSpPr>
          <p:nvPr>
            <p:ph idx="1"/>
          </p:nvPr>
        </p:nvSpPr>
        <p:spPr/>
        <p:txBody>
          <a:bodyPr>
            <a:normAutofit/>
          </a:bodyPr>
          <a:lstStyle/>
          <a:p>
            <a:pPr marL="0" indent="0" algn="just">
              <a:buNone/>
            </a:pPr>
            <a:r>
              <a:rPr lang="en-US" sz="3200" dirty="0">
                <a:effectLst/>
                <a:latin typeface="Maiandra GD" panose="020E0502030308020204" pitchFamily="34" charset="0"/>
                <a:ea typeface="Times New Roman" panose="02020603050405020304" pitchFamily="18" charset="0"/>
                <a:cs typeface="Times New Roman" panose="02020603050405020304" pitchFamily="18" charset="0"/>
              </a:rPr>
              <a:t>Insurance is a contract by which one party the insurer undertakes to indemnify another party (the insured) against risk or loss, damage, or liability arising from the occurrence of some specified contingency.</a:t>
            </a:r>
          </a:p>
          <a:p>
            <a:pPr algn="just"/>
            <a:endParaRPr lang="en-US" sz="3200" dirty="0">
              <a:latin typeface="Maiandra GD" panose="020E0502030308020204" pitchFamily="34" charset="0"/>
            </a:endParaRPr>
          </a:p>
        </p:txBody>
      </p:sp>
    </p:spTree>
    <p:extLst>
      <p:ext uri="{BB962C8B-B14F-4D97-AF65-F5344CB8AC3E}">
        <p14:creationId xmlns:p14="http://schemas.microsoft.com/office/powerpoint/2010/main" val="1600315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51C91-6297-B9CA-2B16-523A79A8E7AD}"/>
              </a:ext>
            </a:extLst>
          </p:cNvPr>
          <p:cNvSpPr>
            <a:spLocks noGrp="1"/>
          </p:cNvSpPr>
          <p:nvPr>
            <p:ph type="title"/>
          </p:nvPr>
        </p:nvSpPr>
        <p:spPr/>
        <p:txBody>
          <a:bodyPr/>
          <a:lstStyle/>
          <a:p>
            <a:r>
              <a:rPr lang="en-US" dirty="0">
                <a:latin typeface="Maiandra GD" panose="020E0502030308020204" pitchFamily="34" charset="0"/>
              </a:rPr>
              <a:t>DEFINITION OF THE ACT</a:t>
            </a:r>
          </a:p>
        </p:txBody>
      </p:sp>
      <p:sp>
        <p:nvSpPr>
          <p:cNvPr id="3" name="Content Placeholder 2">
            <a:extLst>
              <a:ext uri="{FF2B5EF4-FFF2-40B4-BE49-F238E27FC236}">
                <a16:creationId xmlns:a16="http://schemas.microsoft.com/office/drawing/2014/main" id="{6D4E9896-A426-8A6A-6442-FFA8C1307582}"/>
              </a:ext>
            </a:extLst>
          </p:cNvPr>
          <p:cNvSpPr>
            <a:spLocks noGrp="1"/>
          </p:cNvSpPr>
          <p:nvPr>
            <p:ph idx="1"/>
          </p:nvPr>
        </p:nvSpPr>
        <p:spPr/>
        <p:txBody>
          <a:bodyPr>
            <a:normAutofit/>
          </a:bodyPr>
          <a:lstStyle/>
          <a:p>
            <a:pPr marL="0" indent="0" algn="just">
              <a:buNone/>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 contract under which one party known as the insurer, in Exchange of A premium, agrees with another party, known as the policy holder to make a payment or provide a benefit to the policy holder or another person on the occurrence of a specified uncertain event which if it occurs, will be adverse to the interests of the policy holder or to the interests of the person who will receive the payment or benefit</a:t>
            </a:r>
          </a:p>
          <a:p>
            <a:pPr algn="just"/>
            <a:endParaRPr lang="en-US" sz="2400" dirty="0">
              <a:latin typeface="Maiandra GD" panose="020E0502030308020204" pitchFamily="34" charset="0"/>
            </a:endParaRPr>
          </a:p>
        </p:txBody>
      </p:sp>
    </p:spTree>
    <p:extLst>
      <p:ext uri="{BB962C8B-B14F-4D97-AF65-F5344CB8AC3E}">
        <p14:creationId xmlns:p14="http://schemas.microsoft.com/office/powerpoint/2010/main" val="338167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A5173-16B1-5B43-8AA4-99D2A207250A}"/>
              </a:ext>
            </a:extLst>
          </p:cNvPr>
          <p:cNvSpPr>
            <a:spLocks noGrp="1"/>
          </p:cNvSpPr>
          <p:nvPr>
            <p:ph type="title"/>
          </p:nvPr>
        </p:nvSpPr>
        <p:spPr/>
        <p:txBody>
          <a:bodyPr>
            <a:normAutofit/>
          </a:bodyPr>
          <a:lstStyle/>
          <a:p>
            <a:r>
              <a:rPr lang="en-US" dirty="0">
                <a:effectLst/>
                <a:latin typeface="Maiandra GD" panose="020E0502030308020204" pitchFamily="34" charset="0"/>
                <a:ea typeface="MS Gothic" panose="020B0609070205080204" pitchFamily="49" charset="-128"/>
                <a:cs typeface="Times New Roman" panose="02020603050405020304" pitchFamily="18" charset="0"/>
              </a:rPr>
              <a:t>CLASSIFICATION OF AN INSURANCE CONTRACT </a:t>
            </a:r>
            <a:endParaRPr lang="en-US"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40B05FE-CF5F-870F-D331-A379D53252AA}"/>
              </a:ext>
            </a:extLst>
          </p:cNvPr>
          <p:cNvSpPr>
            <a:spLocks noGrp="1"/>
          </p:cNvSpPr>
          <p:nvPr>
            <p:ph idx="1"/>
          </p:nvPr>
        </p:nvSpPr>
        <p:spPr/>
        <p:txBody>
          <a:bodyPr/>
          <a:lstStyle/>
          <a:p>
            <a:pPr marL="0" indent="0" algn="just">
              <a:buNone/>
            </a:pPr>
            <a:r>
              <a:rPr lang="en-US" sz="1800" b="1" dirty="0">
                <a:effectLst/>
                <a:latin typeface="Maiandra GD" panose="020E0502030308020204" pitchFamily="34" charset="0"/>
                <a:ea typeface="MS Gothic" panose="020B0609070205080204" pitchFamily="49" charset="-128"/>
                <a:cs typeface="Times New Roman" panose="02020603050405020304" pitchFamily="18" charset="0"/>
              </a:rPr>
              <a:t>Indemnity Insurance</a:t>
            </a:r>
          </a:p>
          <a:p>
            <a:pPr marL="0" indent="0" algn="just">
              <a:buNone/>
            </a:pPr>
            <a:r>
              <a:rPr lang="en-US" sz="1800" dirty="0">
                <a:effectLst/>
                <a:latin typeface="Maiandra GD" panose="020E0502030308020204" pitchFamily="34" charset="0"/>
                <a:ea typeface="MS Gothic" panose="020B0609070205080204" pitchFamily="49" charset="-128"/>
                <a:cs typeface="Times New Roman" panose="02020603050405020304" pitchFamily="18" charset="0"/>
              </a:rPr>
              <a:t>provides indemnity against loss, such as in a fire policy on a house or a marine policy on a vessel Subject to the policy, the measure (amount') of loss is measure of the payment (</a:t>
            </a:r>
            <a:r>
              <a:rPr lang="en-US" sz="1800" dirty="0" err="1">
                <a:effectLst/>
                <a:latin typeface="Maiandra GD" panose="020E0502030308020204" pitchFamily="34" charset="0"/>
                <a:ea typeface="MS Gothic" panose="020B0609070205080204" pitchFamily="49" charset="-128"/>
                <a:cs typeface="Times New Roman" panose="02020603050405020304" pitchFamily="18" charset="0"/>
              </a:rPr>
              <a:t>i.e</a:t>
            </a:r>
            <a:r>
              <a:rPr lang="en-US" sz="1800" dirty="0">
                <a:effectLst/>
                <a:latin typeface="Maiandra GD" panose="020E0502030308020204" pitchFamily="34" charset="0"/>
                <a:ea typeface="MS Gothic" panose="020B0609070205080204" pitchFamily="49" charset="-128"/>
                <a:cs typeface="Times New Roman" panose="02020603050405020304" pitchFamily="18" charset="0"/>
              </a:rPr>
              <a:t> amount payable is determined by the extent of the loss)</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sz="1800" b="1" dirty="0">
                <a:effectLst/>
                <a:latin typeface="Maiandra GD" panose="020E0502030308020204" pitchFamily="34" charset="0"/>
                <a:ea typeface="MS Gothic" panose="020B0609070205080204" pitchFamily="49" charset="-128"/>
                <a:cs typeface="Times New Roman" panose="02020603050405020304" pitchFamily="18" charset="0"/>
              </a:rPr>
              <a:t>Contingency insurance </a:t>
            </a:r>
          </a:p>
          <a:p>
            <a:pPr marL="0" indent="0" algn="just">
              <a:buNone/>
            </a:pPr>
            <a:r>
              <a:rPr lang="en-US" sz="1800" dirty="0">
                <a:effectLst/>
                <a:latin typeface="Maiandra GD" panose="020E0502030308020204" pitchFamily="34" charset="0"/>
                <a:ea typeface="MS Gothic" panose="020B0609070205080204" pitchFamily="49" charset="-128"/>
                <a:cs typeface="Times New Roman" panose="02020603050405020304" pitchFamily="18" charset="0"/>
              </a:rPr>
              <a:t>provides, not indemnify but payment , upon occurrence of a contingent event ,such as in a life policy or a personal injury policy .The sum to be paid is not measured by the loss but is stated in the policy .</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endParaRPr lang="en-US" dirty="0">
              <a:latin typeface="Maiandra GD" panose="020E0502030308020204" pitchFamily="34" charset="0"/>
            </a:endParaRPr>
          </a:p>
        </p:txBody>
      </p:sp>
    </p:spTree>
    <p:extLst>
      <p:ext uri="{BB962C8B-B14F-4D97-AF65-F5344CB8AC3E}">
        <p14:creationId xmlns:p14="http://schemas.microsoft.com/office/powerpoint/2010/main" val="424569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2307A-555E-4C7F-3581-DAB024F6F6B6}"/>
              </a:ext>
            </a:extLst>
          </p:cNvPr>
          <p:cNvSpPr>
            <a:spLocks noGrp="1"/>
          </p:cNvSpPr>
          <p:nvPr>
            <p:ph type="title"/>
          </p:nvPr>
        </p:nvSpPr>
        <p:spPr/>
        <p:txBody>
          <a:bodyPr/>
          <a:lstStyle/>
          <a:p>
            <a:r>
              <a:rPr lang="en-US" dirty="0">
                <a:latin typeface="Maiandra GD" panose="020E0502030308020204" pitchFamily="34" charset="0"/>
              </a:rPr>
              <a:t>KINDS / TYPES OF INSURANCE POLICIES</a:t>
            </a:r>
          </a:p>
        </p:txBody>
      </p:sp>
      <p:sp>
        <p:nvSpPr>
          <p:cNvPr id="3" name="Content Placeholder 2">
            <a:extLst>
              <a:ext uri="{FF2B5EF4-FFF2-40B4-BE49-F238E27FC236}">
                <a16:creationId xmlns:a16="http://schemas.microsoft.com/office/drawing/2014/main" id="{E822FA40-9506-A8CE-8E49-8A48FB4ECA7F}"/>
              </a:ext>
            </a:extLst>
          </p:cNvPr>
          <p:cNvSpPr>
            <a:spLocks noGrp="1"/>
          </p:cNvSpPr>
          <p:nvPr>
            <p:ph idx="1"/>
          </p:nvPr>
        </p:nvSpPr>
        <p:spPr>
          <a:xfrm>
            <a:off x="2244437" y="2015732"/>
            <a:ext cx="7741228" cy="3450613"/>
          </a:xfrm>
        </p:spPr>
        <p:txBody>
          <a:bodyPr>
            <a:normAutofit fontScale="85000" lnSpcReduction="10000"/>
          </a:bodyPr>
          <a:lstStyle/>
          <a:p>
            <a:pPr marL="342900" marR="0" lvl="0" indent="-342900" algn="just">
              <a:lnSpc>
                <a:spcPct val="150000"/>
              </a:lnSpc>
              <a:spcAft>
                <a:spcPts val="1000"/>
              </a:spcAft>
              <a:buFont typeface="Symbol" panose="05050102010706020507" pitchFamily="18" charset="2"/>
              <a:buChar char=""/>
            </a:pPr>
            <a:r>
              <a:rPr lang="en-US" sz="1800" dirty="0">
                <a:effectLst/>
                <a:latin typeface="Maiandra GD" panose="020E0502030308020204" pitchFamily="34" charset="0"/>
                <a:ea typeface="MS Gothic" panose="020B0609070205080204" pitchFamily="49" charset="-128"/>
                <a:cs typeface="Times New Roman" panose="02020603050405020304" pitchFamily="18" charset="0"/>
              </a:rPr>
              <a:t>Life Insurance;	</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marR="0" lvl="0" indent="-342900" algn="just">
              <a:lnSpc>
                <a:spcPct val="150000"/>
              </a:lnSpc>
              <a:spcAft>
                <a:spcPts val="1000"/>
              </a:spcAft>
              <a:buFont typeface="Symbol" panose="05050102010706020507" pitchFamily="18" charset="2"/>
              <a:buChar char=""/>
            </a:pPr>
            <a:r>
              <a:rPr lang="en-US" sz="1800" dirty="0">
                <a:effectLst/>
                <a:latin typeface="Maiandra GD" panose="020E0502030308020204" pitchFamily="34" charset="0"/>
                <a:ea typeface="MS Gothic" panose="020B0609070205080204" pitchFamily="49" charset="-128"/>
                <a:cs typeface="Times New Roman" panose="02020603050405020304" pitchFamily="18" charset="0"/>
              </a:rPr>
              <a:t>Fire and Property Insurance;</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marR="0" lvl="0" indent="-342900" algn="just">
              <a:lnSpc>
                <a:spcPct val="150000"/>
              </a:lnSpc>
              <a:spcAft>
                <a:spcPts val="1000"/>
              </a:spcAft>
              <a:buFont typeface="Symbol" panose="05050102010706020507" pitchFamily="18" charset="2"/>
              <a:buChar char=""/>
            </a:pPr>
            <a:r>
              <a:rPr lang="en-US" sz="1800" dirty="0">
                <a:effectLst/>
                <a:latin typeface="Maiandra GD" panose="020E0502030308020204" pitchFamily="34" charset="0"/>
                <a:ea typeface="MS Gothic" panose="020B0609070205080204" pitchFamily="49" charset="-128"/>
                <a:cs typeface="Times New Roman" panose="02020603050405020304" pitchFamily="18" charset="0"/>
              </a:rPr>
              <a:t>Liability Insurance;</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marR="0" lvl="0" indent="-342900" algn="just">
              <a:lnSpc>
                <a:spcPct val="150000"/>
              </a:lnSpc>
              <a:spcAft>
                <a:spcPts val="1000"/>
              </a:spcAft>
              <a:buFont typeface="Symbol" panose="05050102010706020507" pitchFamily="18" charset="2"/>
              <a:buChar char=""/>
            </a:pPr>
            <a:r>
              <a:rPr lang="en-US" sz="1800" dirty="0">
                <a:effectLst/>
                <a:latin typeface="Maiandra GD" panose="020E0502030308020204" pitchFamily="34" charset="0"/>
                <a:ea typeface="MS Gothic" panose="020B0609070205080204" pitchFamily="49" charset="-128"/>
                <a:cs typeface="Times New Roman" panose="02020603050405020304" pitchFamily="18" charset="0"/>
              </a:rPr>
              <a:t>Motor Insurance; </a:t>
            </a:r>
          </a:p>
          <a:p>
            <a:pPr marL="342900" marR="0" lvl="0" indent="-342900" algn="just">
              <a:lnSpc>
                <a:spcPct val="150000"/>
              </a:lnSpc>
              <a:spcAft>
                <a:spcPts val="1000"/>
              </a:spcAft>
              <a:buFont typeface="Symbol" panose="05050102010706020507" pitchFamily="18" charset="2"/>
              <a:buChar char=""/>
            </a:pPr>
            <a:r>
              <a:rPr lang="en-US" sz="1800" dirty="0">
                <a:effectLst/>
                <a:latin typeface="Maiandra GD" panose="020E0502030308020204" pitchFamily="34" charset="0"/>
                <a:ea typeface="MS Gothic" panose="020B0609070205080204" pitchFamily="49" charset="-128"/>
                <a:cs typeface="Times New Roman" panose="02020603050405020304" pitchFamily="18" charset="0"/>
              </a:rPr>
              <a:t>Marine Insurance.</a:t>
            </a:r>
          </a:p>
          <a:p>
            <a:pPr marL="342900" marR="0" lvl="0" indent="-342900" algn="just">
              <a:lnSpc>
                <a:spcPct val="150000"/>
              </a:lnSpc>
              <a:spcAft>
                <a:spcPts val="1000"/>
              </a:spcAft>
              <a:buFont typeface="Symbol" panose="05050102010706020507" pitchFamily="18" charset="2"/>
              <a:buChar char=""/>
            </a:pPr>
            <a:r>
              <a:rPr lang="en-US" sz="1800" dirty="0">
                <a:latin typeface="Maiandra GD" panose="020E0502030308020204" pitchFamily="34" charset="0"/>
                <a:ea typeface="MS Gothic" panose="020B0609070205080204" pitchFamily="49" charset="-128"/>
                <a:cs typeface="Times New Roman" panose="02020603050405020304" pitchFamily="18" charset="0"/>
              </a:rPr>
              <a:t>Insurance Saving Schemes</a:t>
            </a: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S" dirty="0">
              <a:latin typeface="Maiandra GD" panose="020E0502030308020204" pitchFamily="34" charset="0"/>
            </a:endParaRPr>
          </a:p>
        </p:txBody>
      </p:sp>
    </p:spTree>
    <p:extLst>
      <p:ext uri="{BB962C8B-B14F-4D97-AF65-F5344CB8AC3E}">
        <p14:creationId xmlns:p14="http://schemas.microsoft.com/office/powerpoint/2010/main" val="2122897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598D3-88C8-5048-4D2B-F9208E542734}"/>
              </a:ext>
            </a:extLst>
          </p:cNvPr>
          <p:cNvSpPr>
            <a:spLocks noGrp="1"/>
          </p:cNvSpPr>
          <p:nvPr>
            <p:ph type="title"/>
          </p:nvPr>
        </p:nvSpPr>
        <p:spPr/>
        <p:txBody>
          <a:bodyPr/>
          <a:lstStyle/>
          <a:p>
            <a:r>
              <a:rPr lang="en-US" b="1" dirty="0">
                <a:latin typeface="Maiandra GD" panose="020E0502030308020204" pitchFamily="34" charset="0"/>
              </a:rPr>
              <a:t>INSURANCE REGULATORY AUTHORITY </a:t>
            </a:r>
          </a:p>
        </p:txBody>
      </p:sp>
      <p:sp>
        <p:nvSpPr>
          <p:cNvPr id="3" name="Content Placeholder 2">
            <a:extLst>
              <a:ext uri="{FF2B5EF4-FFF2-40B4-BE49-F238E27FC236}">
                <a16:creationId xmlns:a16="http://schemas.microsoft.com/office/drawing/2014/main" id="{070605BF-BB08-6820-47F2-68578A751AB4}"/>
              </a:ext>
            </a:extLst>
          </p:cNvPr>
          <p:cNvSpPr>
            <a:spLocks noGrp="1"/>
          </p:cNvSpPr>
          <p:nvPr>
            <p:ph idx="1"/>
          </p:nvPr>
        </p:nvSpPr>
        <p:spPr/>
        <p:txBody>
          <a:bodyPr>
            <a:normAutofit/>
          </a:bodyPr>
          <a:lstStyle/>
          <a:p>
            <a:pPr algn="just"/>
            <a:r>
              <a:rPr lang="en-US" sz="2400" b="1" i="1" dirty="0">
                <a:latin typeface="Maiandra GD" panose="020E0502030308020204" pitchFamily="34" charset="0"/>
              </a:rPr>
              <a:t>Section 10 – continuance of the Insurance Regulatory Authority of Uganda.</a:t>
            </a:r>
          </a:p>
          <a:p>
            <a:pPr marL="0" indent="0" algn="just">
              <a:buNone/>
            </a:pPr>
            <a:r>
              <a:rPr lang="en-US" sz="2400" dirty="0">
                <a:latin typeface="Maiandra GD" panose="020E0502030308020204" pitchFamily="34" charset="0"/>
              </a:rPr>
              <a:t>(1) The Insurance Regulatory Authority of Uganda established under the repealed Act is continued in existence in accordance with this Act.</a:t>
            </a:r>
          </a:p>
          <a:p>
            <a:pPr marL="0" indent="0" algn="just">
              <a:buNone/>
            </a:pPr>
            <a:r>
              <a:rPr lang="en-US" sz="2400" dirty="0">
                <a:latin typeface="Maiandra GD" panose="020E0502030308020204" pitchFamily="34" charset="0"/>
              </a:rPr>
              <a:t>(2) The Authority is a body corporate with perpetual succession and a common seal and may for the purposes of discharging its functions under this Ac</a:t>
            </a:r>
          </a:p>
        </p:txBody>
      </p:sp>
    </p:spTree>
    <p:extLst>
      <p:ext uri="{BB962C8B-B14F-4D97-AF65-F5344CB8AC3E}">
        <p14:creationId xmlns:p14="http://schemas.microsoft.com/office/powerpoint/2010/main" val="3060755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14A09-198E-5889-154C-913066FD4C62}"/>
              </a:ext>
            </a:extLst>
          </p:cNvPr>
          <p:cNvSpPr>
            <a:spLocks noGrp="1"/>
          </p:cNvSpPr>
          <p:nvPr>
            <p:ph type="title"/>
          </p:nvPr>
        </p:nvSpPr>
        <p:spPr/>
        <p:txBody>
          <a:bodyPr/>
          <a:lstStyle/>
          <a:p>
            <a:r>
              <a:rPr lang="en-US" dirty="0">
                <a:latin typeface="Maiandra GD" panose="020E0502030308020204" pitchFamily="34" charset="0"/>
              </a:rPr>
              <a:t>LICENSING OF INSURANCE COMPANIES</a:t>
            </a:r>
          </a:p>
        </p:txBody>
      </p:sp>
      <p:sp>
        <p:nvSpPr>
          <p:cNvPr id="3" name="Content Placeholder 2">
            <a:extLst>
              <a:ext uri="{FF2B5EF4-FFF2-40B4-BE49-F238E27FC236}">
                <a16:creationId xmlns:a16="http://schemas.microsoft.com/office/drawing/2014/main" id="{D708A3A4-80ED-46E8-8D06-B78E5EB1672B}"/>
              </a:ext>
            </a:extLst>
          </p:cNvPr>
          <p:cNvSpPr>
            <a:spLocks noGrp="1"/>
          </p:cNvSpPr>
          <p:nvPr>
            <p:ph idx="1"/>
          </p:nvPr>
        </p:nvSpPr>
        <p:spPr/>
        <p:txBody>
          <a:bodyPr/>
          <a:lstStyle/>
          <a:p>
            <a:pPr algn="just"/>
            <a:r>
              <a:rPr lang="en-US" dirty="0">
                <a:latin typeface="Maiandra GD" panose="020E0502030308020204" pitchFamily="34" charset="0"/>
              </a:rPr>
              <a:t>Registered Company </a:t>
            </a:r>
          </a:p>
          <a:p>
            <a:pPr algn="just"/>
            <a:r>
              <a:rPr lang="en-US" dirty="0">
                <a:latin typeface="Maiandra GD" panose="020E0502030308020204" pitchFamily="34" charset="0"/>
              </a:rPr>
              <a:t>Sec. 37 Minimum Capital Requirement</a:t>
            </a:r>
          </a:p>
          <a:p>
            <a:pPr algn="just"/>
            <a:r>
              <a:rPr lang="en-US" dirty="0">
                <a:latin typeface="Maiandra GD" panose="020E0502030308020204" pitchFamily="34" charset="0"/>
              </a:rPr>
              <a:t>Sec. 38 Security deposit- Every insurer shall maintain a security deposit in a commercial ban</a:t>
            </a:r>
          </a:p>
          <a:p>
            <a:pPr algn="just"/>
            <a:r>
              <a:rPr lang="en-US" dirty="0">
                <a:latin typeface="Maiandra GD" panose="020E0502030308020204" pitchFamily="34" charset="0"/>
              </a:rPr>
              <a:t>Sec. 44 – Payment of a </a:t>
            </a:r>
            <a:r>
              <a:rPr lang="en-US">
                <a:latin typeface="Maiandra GD" panose="020E0502030308020204" pitchFamily="34" charset="0"/>
              </a:rPr>
              <a:t>prescribed fee to IRA.</a:t>
            </a:r>
            <a:endParaRPr lang="en-US" dirty="0">
              <a:latin typeface="Maiandra GD" panose="020E0502030308020204" pitchFamily="34" charset="0"/>
            </a:endParaRPr>
          </a:p>
        </p:txBody>
      </p:sp>
    </p:spTree>
    <p:extLst>
      <p:ext uri="{BB962C8B-B14F-4D97-AF65-F5344CB8AC3E}">
        <p14:creationId xmlns:p14="http://schemas.microsoft.com/office/powerpoint/2010/main" val="91887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08ED8F-CE57-9DA2-B97B-01C433D5DB0D}"/>
              </a:ext>
            </a:extLst>
          </p:cNvPr>
          <p:cNvSpPr>
            <a:spLocks noGrp="1"/>
          </p:cNvSpPr>
          <p:nvPr>
            <p:ph type="title"/>
          </p:nvPr>
        </p:nvSpPr>
        <p:spPr>
          <a:xfrm>
            <a:off x="844476" y="1600199"/>
            <a:ext cx="3539266" cy="4297680"/>
          </a:xfrm>
        </p:spPr>
        <p:txBody>
          <a:bodyPr anchor="ctr">
            <a:normAutofit/>
          </a:bodyPr>
          <a:lstStyle/>
          <a:p>
            <a:r>
              <a:rPr lang="en-US" dirty="0">
                <a:latin typeface="Maiandra GD" panose="020E0502030308020204" pitchFamily="34" charset="0"/>
              </a:rPr>
              <a:t>PRINCIPLES GOVERNING INSURANCE</a:t>
            </a: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F41FCA6-4BB5-9FC6-191A-4405945ACAB6}"/>
              </a:ext>
            </a:extLst>
          </p:cNvPr>
          <p:cNvSpPr>
            <a:spLocks noGrp="1"/>
          </p:cNvSpPr>
          <p:nvPr>
            <p:ph idx="1"/>
          </p:nvPr>
        </p:nvSpPr>
        <p:spPr>
          <a:xfrm>
            <a:off x="4924851" y="1600199"/>
            <a:ext cx="6130003" cy="4297680"/>
          </a:xfrm>
        </p:spPr>
        <p:txBody>
          <a:bodyPr anchor="ctr">
            <a:normAutofit/>
          </a:bodyPr>
          <a:lstStyle/>
          <a:p>
            <a:pPr marL="0" indent="0">
              <a:buNone/>
            </a:pPr>
            <a:r>
              <a:rPr lang="en-US" b="1">
                <a:effectLst/>
                <a:latin typeface="Maiandra GD" panose="020E0502030308020204" pitchFamily="34" charset="0"/>
                <a:ea typeface="MS Gothic" panose="020B0609070205080204" pitchFamily="49" charset="-128"/>
                <a:cs typeface="Comic Sans MS" panose="030F0702030302020204" pitchFamily="66" charset="0"/>
              </a:rPr>
              <a:t>INSURABLE INTEREST </a:t>
            </a:r>
          </a:p>
          <a:p>
            <a:pPr marL="0" indent="0">
              <a:buNone/>
            </a:pPr>
            <a:r>
              <a:rPr lang="en-US">
                <a:effectLst/>
                <a:latin typeface="Maiandra GD" panose="020E0502030308020204" pitchFamily="34" charset="0"/>
                <a:ea typeface="MS Gothic" panose="020B0609070205080204" pitchFamily="49" charset="-128"/>
                <a:cs typeface="Comic Sans MS" panose="030F0702030302020204" pitchFamily="66" charset="0"/>
              </a:rPr>
              <a:t>In every contract of insurance, the insured must have insurable interest in the subject matter of insurance.</a:t>
            </a:r>
          </a:p>
          <a:p>
            <a:pPr marL="0" indent="0">
              <a:buNone/>
            </a:pPr>
            <a:endParaRPr lang="en-US">
              <a:latin typeface="Maiandra GD" panose="020E0502030308020204" pitchFamily="34" charset="0"/>
              <a:ea typeface="MS Gothic" panose="020B0609070205080204" pitchFamily="49" charset="-128"/>
              <a:cs typeface="Comic Sans MS" panose="030F0702030302020204" pitchFamily="66" charset="0"/>
            </a:endParaRPr>
          </a:p>
          <a:p>
            <a:pPr marL="0" indent="0">
              <a:buNone/>
            </a:pPr>
            <a:r>
              <a:rPr lang="en-US" b="1">
                <a:effectLst/>
                <a:latin typeface="Maiandra GD" panose="020E0502030308020204" pitchFamily="34" charset="0"/>
                <a:ea typeface="MS Gothic" panose="020B0609070205080204" pitchFamily="49" charset="-128"/>
                <a:cs typeface="Comic Sans MS" panose="030F0702030302020204" pitchFamily="66" charset="0"/>
              </a:rPr>
              <a:t>'UTMOST GOOD FAITH’ /</a:t>
            </a:r>
            <a:r>
              <a:rPr lang="en-US" b="1" i="1" spc="-50">
                <a:effectLst/>
                <a:latin typeface="Maiandra GD" panose="020E0502030308020204" pitchFamily="34" charset="0"/>
                <a:ea typeface="MS Gothic" panose="020B0609070205080204" pitchFamily="49" charset="-128"/>
                <a:cs typeface="Comic Sans MS" panose="030F0702030302020204" pitchFamily="66" charset="0"/>
              </a:rPr>
              <a:t>UBERRIMAE FID EI.</a:t>
            </a:r>
            <a:r>
              <a:rPr lang="en-US" b="1">
                <a:effectLst/>
                <a:latin typeface="Maiandra GD" panose="020E0502030308020204" pitchFamily="34" charset="0"/>
                <a:ea typeface="MS Gothic" panose="020B0609070205080204" pitchFamily="49" charset="-128"/>
                <a:cs typeface="Comic Sans MS" panose="030F0702030302020204" pitchFamily="66" charset="0"/>
              </a:rPr>
              <a:t> </a:t>
            </a:r>
          </a:p>
          <a:p>
            <a:pPr marL="0" indent="0">
              <a:buNone/>
            </a:pPr>
            <a:r>
              <a:rPr lang="en-US">
                <a:effectLst/>
                <a:latin typeface="Maiandra GD" panose="020E0502030308020204" pitchFamily="34" charset="0"/>
                <a:ea typeface="MS Gothic" panose="020B0609070205080204" pitchFamily="49" charset="-128"/>
                <a:cs typeface="Comic Sans MS" panose="030F0702030302020204" pitchFamily="66" charset="0"/>
              </a:rPr>
              <a:t>A contract of insurance is one based on utmost good faith, whereby the insured is required to disclose all the relevant material facts to the insurer. </a:t>
            </a:r>
            <a:endParaRPr lang="en-US" dirty="0">
              <a:latin typeface="Maiandra GD" panose="020E0502030308020204" pitchFamily="34" charset="0"/>
            </a:endParaRPr>
          </a:p>
        </p:txBody>
      </p:sp>
    </p:spTree>
    <p:extLst>
      <p:ext uri="{BB962C8B-B14F-4D97-AF65-F5344CB8AC3E}">
        <p14:creationId xmlns:p14="http://schemas.microsoft.com/office/powerpoint/2010/main" val="287449929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2460</TotalTime>
  <Words>873</Words>
  <Application>Microsoft Office PowerPoint</Application>
  <PresentationFormat>Widescreen</PresentationFormat>
  <Paragraphs>69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Gill Sans MT</vt:lpstr>
      <vt:lpstr>Maiandra GD</vt:lpstr>
      <vt:lpstr>Symbol</vt:lpstr>
      <vt:lpstr>Gallery</vt:lpstr>
      <vt:lpstr>LAW OF INSURANCE in Uganda</vt:lpstr>
      <vt:lpstr>REFRENCES</vt:lpstr>
      <vt:lpstr>INSURANCE DEFINED – BLACKS LAW DICTIONARY</vt:lpstr>
      <vt:lpstr>DEFINITION OF THE ACT</vt:lpstr>
      <vt:lpstr>CLASSIFICATION OF AN INSURANCE CONTRACT </vt:lpstr>
      <vt:lpstr>KINDS / TYPES OF INSURANCE POLICIES</vt:lpstr>
      <vt:lpstr>INSURANCE REGULATORY AUTHORITY </vt:lpstr>
      <vt:lpstr>LICENSING OF INSURANCE COMPANIES</vt:lpstr>
      <vt:lpstr>PRINCIPLES GOVERNING INSURANCE</vt:lpstr>
      <vt:lpstr>PRINCIPLES GOVERNING INSURANCE</vt:lpstr>
      <vt:lpstr>PRINCIPLES GOVERNING INSURANCE</vt:lpstr>
      <vt:lpstr>PRINCIPLES - cONT</vt:lpstr>
      <vt:lpstr>Locus Ugandan Cases </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Ameda</dc:creator>
  <cp:lastModifiedBy>Anna Ameda</cp:lastModifiedBy>
  <cp:revision>1</cp:revision>
  <dcterms:created xsi:type="dcterms:W3CDTF">2025-05-21T12:25:33Z</dcterms:created>
  <dcterms:modified xsi:type="dcterms:W3CDTF">2025-06-12T06:22:52Z</dcterms:modified>
</cp:coreProperties>
</file>