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omments/comment2.xml" ContentType="application/vnd.openxmlformats-officedocument.presentationml.comment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57" r:id="rId3"/>
    <p:sldId id="276" r:id="rId4"/>
    <p:sldId id="259" r:id="rId5"/>
    <p:sldId id="264" r:id="rId6"/>
    <p:sldId id="265" r:id="rId7"/>
    <p:sldId id="266" r:id="rId8"/>
    <p:sldId id="258" r:id="rId9"/>
    <p:sldId id="262" r:id="rId10"/>
    <p:sldId id="261" r:id="rId11"/>
    <p:sldId id="267" r:id="rId12"/>
    <p:sldId id="275" r:id="rId13"/>
    <p:sldId id="268" r:id="rId14"/>
    <p:sldId id="272" r:id="rId15"/>
    <p:sldId id="277" r:id="rId16"/>
    <p:sldId id="269" r:id="rId17"/>
    <p:sldId id="270" r:id="rId18"/>
    <p:sldId id="260" r:id="rId19"/>
    <p:sldId id="279" r:id="rId20"/>
    <p:sldId id="280" r:id="rId21"/>
    <p:sldId id="271" r:id="rId22"/>
    <p:sldId id="273" r:id="rId23"/>
    <p:sldId id="274" r:id="rId24"/>
    <p:sldId id="278"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musiime Aggrey" initials="TA" lastIdx="2" clrIdx="0">
    <p:extLst>
      <p:ext uri="{19B8F6BF-5375-455C-9EA6-DF929625EA0E}">
        <p15:presenceInfo xmlns:p15="http://schemas.microsoft.com/office/powerpoint/2012/main" userId="16ff59dac0358b08" providerId="Windows Live"/>
      </p:ext>
    </p:extLst>
  </p:cmAuthor>
  <p:cmAuthor id="2" name="Anna Ameda" initials="AA" lastIdx="1" clrIdx="1">
    <p:extLst>
      <p:ext uri="{19B8F6BF-5375-455C-9EA6-DF929625EA0E}">
        <p15:presenceInfo xmlns:p15="http://schemas.microsoft.com/office/powerpoint/2012/main" userId="8510c84edc69ab8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6102" autoAdjust="0"/>
    <p:restoredTop sz="80110" autoAdjust="0"/>
  </p:normalViewPr>
  <p:slideViewPr>
    <p:cSldViewPr snapToGrid="0">
      <p:cViewPr varScale="1">
        <p:scale>
          <a:sx n="56" d="100"/>
          <a:sy n="56" d="100"/>
        </p:scale>
        <p:origin x="77"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umusiime Aggrey" userId="16ff59dac0358b08" providerId="LiveId" clId="{3D57925F-4FDA-4AEF-A0BC-AA804E3F7664}"/>
    <pc:docChg chg="undo custSel addSld delSld modSld">
      <pc:chgData name="Tumusiime Aggrey" userId="16ff59dac0358b08" providerId="LiveId" clId="{3D57925F-4FDA-4AEF-A0BC-AA804E3F7664}" dt="2023-08-28T12:06:20.784" v="96" actId="14100"/>
      <pc:docMkLst>
        <pc:docMk/>
      </pc:docMkLst>
      <pc:sldChg chg="modSp new mod">
        <pc:chgData name="Tumusiime Aggrey" userId="16ff59dac0358b08" providerId="LiveId" clId="{3D57925F-4FDA-4AEF-A0BC-AA804E3F7664}" dt="2023-08-28T12:06:06.627" v="93" actId="2711"/>
        <pc:sldMkLst>
          <pc:docMk/>
          <pc:sldMk cId="2608213439" sldId="273"/>
        </pc:sldMkLst>
        <pc:spChg chg="mod">
          <ac:chgData name="Tumusiime Aggrey" userId="16ff59dac0358b08" providerId="LiveId" clId="{3D57925F-4FDA-4AEF-A0BC-AA804E3F7664}" dt="2023-08-28T12:02:15.467" v="16" actId="20577"/>
          <ac:spMkLst>
            <pc:docMk/>
            <pc:sldMk cId="2608213439" sldId="273"/>
            <ac:spMk id="2" creationId="{288215A0-7BCF-FB09-F091-99B26AA89D74}"/>
          </ac:spMkLst>
        </pc:spChg>
        <pc:spChg chg="mod">
          <ac:chgData name="Tumusiime Aggrey" userId="16ff59dac0358b08" providerId="LiveId" clId="{3D57925F-4FDA-4AEF-A0BC-AA804E3F7664}" dt="2023-08-28T12:06:06.627" v="93" actId="2711"/>
          <ac:spMkLst>
            <pc:docMk/>
            <pc:sldMk cId="2608213439" sldId="273"/>
            <ac:spMk id="3" creationId="{D6E22D34-566A-FDFE-0D52-F025400E3122}"/>
          </ac:spMkLst>
        </pc:spChg>
      </pc:sldChg>
      <pc:sldChg chg="modSp new mod">
        <pc:chgData name="Tumusiime Aggrey" userId="16ff59dac0358b08" providerId="LiveId" clId="{3D57925F-4FDA-4AEF-A0BC-AA804E3F7664}" dt="2023-08-28T12:06:20.784" v="96" actId="14100"/>
        <pc:sldMkLst>
          <pc:docMk/>
          <pc:sldMk cId="1236179397" sldId="274"/>
        </pc:sldMkLst>
        <pc:spChg chg="mod">
          <ac:chgData name="Tumusiime Aggrey" userId="16ff59dac0358b08" providerId="LiveId" clId="{3D57925F-4FDA-4AEF-A0BC-AA804E3F7664}" dt="2023-08-28T12:03:35.637" v="49"/>
          <ac:spMkLst>
            <pc:docMk/>
            <pc:sldMk cId="1236179397" sldId="274"/>
            <ac:spMk id="2" creationId="{F55F567A-0A02-CE13-1B80-1AE41E3AEE46}"/>
          </ac:spMkLst>
        </pc:spChg>
        <pc:spChg chg="mod">
          <ac:chgData name="Tumusiime Aggrey" userId="16ff59dac0358b08" providerId="LiveId" clId="{3D57925F-4FDA-4AEF-A0BC-AA804E3F7664}" dt="2023-08-28T12:06:20.784" v="96" actId="14100"/>
          <ac:spMkLst>
            <pc:docMk/>
            <pc:sldMk cId="1236179397" sldId="274"/>
            <ac:spMk id="3" creationId="{66924ACB-0B4E-44DA-68CB-F7A1191E0443}"/>
          </ac:spMkLst>
        </pc:spChg>
      </pc:sldChg>
      <pc:sldChg chg="modSp new del mod">
        <pc:chgData name="Tumusiime Aggrey" userId="16ff59dac0358b08" providerId="LiveId" clId="{3D57925F-4FDA-4AEF-A0BC-AA804E3F7664}" dt="2023-08-28T12:03:07.620" v="38" actId="680"/>
        <pc:sldMkLst>
          <pc:docMk/>
          <pc:sldMk cId="3471234045" sldId="274"/>
        </pc:sldMkLst>
        <pc:spChg chg="mod">
          <ac:chgData name="Tumusiime Aggrey" userId="16ff59dac0358b08" providerId="LiveId" clId="{3D57925F-4FDA-4AEF-A0BC-AA804E3F7664}" dt="2023-08-28T12:03:06.167" v="37"/>
          <ac:spMkLst>
            <pc:docMk/>
            <pc:sldMk cId="3471234045" sldId="274"/>
            <ac:spMk id="3" creationId="{54B6805B-E951-8AF0-63D8-F7E14D5DFF0D}"/>
          </ac:spMkLst>
        </pc:spChg>
      </pc:sldChg>
    </pc:docChg>
  </pc:docChgLst>
  <pc:docChgLst>
    <pc:chgData name="Tumusiime Aggrey" userId="16ff59dac0358b08" providerId="LiveId" clId="{79FE7976-140C-4241-81F0-509211CCB116}"/>
    <pc:docChg chg="custSel addSld modSld">
      <pc:chgData name="Tumusiime Aggrey" userId="16ff59dac0358b08" providerId="LiveId" clId="{79FE7976-140C-4241-81F0-509211CCB116}" dt="2023-06-08T07:23:34.311" v="182" actId="14100"/>
      <pc:docMkLst>
        <pc:docMk/>
      </pc:docMkLst>
      <pc:sldChg chg="modSp mod">
        <pc:chgData name="Tumusiime Aggrey" userId="16ff59dac0358b08" providerId="LiveId" clId="{79FE7976-140C-4241-81F0-509211CCB116}" dt="2023-06-08T07:23:16.201" v="180" actId="14100"/>
        <pc:sldMkLst>
          <pc:docMk/>
          <pc:sldMk cId="1622640152" sldId="268"/>
        </pc:sldMkLst>
        <pc:spChg chg="mod">
          <ac:chgData name="Tumusiime Aggrey" userId="16ff59dac0358b08" providerId="LiveId" clId="{79FE7976-140C-4241-81F0-509211CCB116}" dt="2023-06-08T07:23:16.201" v="180" actId="14100"/>
          <ac:spMkLst>
            <pc:docMk/>
            <pc:sldMk cId="1622640152" sldId="268"/>
            <ac:spMk id="3" creationId="{20B0C18A-CBF3-81B2-6B02-FCB925473619}"/>
          </ac:spMkLst>
        </pc:spChg>
      </pc:sldChg>
      <pc:sldChg chg="modSp mod">
        <pc:chgData name="Tumusiime Aggrey" userId="16ff59dac0358b08" providerId="LiveId" clId="{79FE7976-140C-4241-81F0-509211CCB116}" dt="2023-06-08T07:13:30.902" v="168" actId="5793"/>
        <pc:sldMkLst>
          <pc:docMk/>
          <pc:sldMk cId="4224055138" sldId="271"/>
        </pc:sldMkLst>
        <pc:spChg chg="mod">
          <ac:chgData name="Tumusiime Aggrey" userId="16ff59dac0358b08" providerId="LiveId" clId="{79FE7976-140C-4241-81F0-509211CCB116}" dt="2023-06-08T07:13:30.902" v="168" actId="5793"/>
          <ac:spMkLst>
            <pc:docMk/>
            <pc:sldMk cId="4224055138" sldId="271"/>
            <ac:spMk id="3" creationId="{03850F9F-D391-5298-E0FA-EC5F6BC1FD2B}"/>
          </ac:spMkLst>
        </pc:spChg>
      </pc:sldChg>
      <pc:sldChg chg="modSp new mod modNotesTx">
        <pc:chgData name="Tumusiime Aggrey" userId="16ff59dac0358b08" providerId="LiveId" clId="{79FE7976-140C-4241-81F0-509211CCB116}" dt="2023-06-08T07:23:34.311" v="182" actId="14100"/>
        <pc:sldMkLst>
          <pc:docMk/>
          <pc:sldMk cId="1220749281" sldId="272"/>
        </pc:sldMkLst>
        <pc:spChg chg="mod">
          <ac:chgData name="Tumusiime Aggrey" userId="16ff59dac0358b08" providerId="LiveId" clId="{79FE7976-140C-4241-81F0-509211CCB116}" dt="2023-06-08T07:09:08.887" v="72" actId="2711"/>
          <ac:spMkLst>
            <pc:docMk/>
            <pc:sldMk cId="1220749281" sldId="272"/>
            <ac:spMk id="2" creationId="{9CC9D2B8-7841-1ED9-8132-D39E8A0F4EB8}"/>
          </ac:spMkLst>
        </pc:spChg>
        <pc:spChg chg="mod">
          <ac:chgData name="Tumusiime Aggrey" userId="16ff59dac0358b08" providerId="LiveId" clId="{79FE7976-140C-4241-81F0-509211CCB116}" dt="2023-06-08T07:23:34.311" v="182" actId="14100"/>
          <ac:spMkLst>
            <pc:docMk/>
            <pc:sldMk cId="1220749281" sldId="272"/>
            <ac:spMk id="3" creationId="{8F049D8B-7DBC-60C6-B0D0-D82BA972C95F}"/>
          </ac:spMkLst>
        </pc:spChg>
      </pc:sldChg>
    </pc:docChg>
  </pc:docChgLst>
  <pc:docChgLst>
    <pc:chgData name="Tumusiime Aggrey" userId="16ff59dac0358b08" providerId="LiveId" clId="{009EA1EE-CF19-401A-8CC8-CBEF9E22C5A0}"/>
    <pc:docChg chg="custSel addSld modSld">
      <pc:chgData name="Tumusiime Aggrey" userId="16ff59dac0358b08" providerId="LiveId" clId="{009EA1EE-CF19-401A-8CC8-CBEF9E22C5A0}" dt="2024-02-04T05:32:41.871" v="141" actId="20577"/>
      <pc:docMkLst>
        <pc:docMk/>
      </pc:docMkLst>
      <pc:sldChg chg="modSp mod">
        <pc:chgData name="Tumusiime Aggrey" userId="16ff59dac0358b08" providerId="LiveId" clId="{009EA1EE-CF19-401A-8CC8-CBEF9E22C5A0}" dt="2024-02-04T05:26:39.139" v="72" actId="20577"/>
        <pc:sldMkLst>
          <pc:docMk/>
          <pc:sldMk cId="2318535349" sldId="262"/>
        </pc:sldMkLst>
        <pc:spChg chg="mod">
          <ac:chgData name="Tumusiime Aggrey" userId="16ff59dac0358b08" providerId="LiveId" clId="{009EA1EE-CF19-401A-8CC8-CBEF9E22C5A0}" dt="2024-02-04T05:26:39.139" v="72" actId="20577"/>
          <ac:spMkLst>
            <pc:docMk/>
            <pc:sldMk cId="2318535349" sldId="262"/>
            <ac:spMk id="3" creationId="{97DEF779-8CAC-4C1C-D2A8-C5D8BE458D78}"/>
          </ac:spMkLst>
        </pc:spChg>
      </pc:sldChg>
      <pc:sldChg chg="modSp mod">
        <pc:chgData name="Tumusiime Aggrey" userId="16ff59dac0358b08" providerId="LiveId" clId="{009EA1EE-CF19-401A-8CC8-CBEF9E22C5A0}" dt="2024-02-04T05:26:58.073" v="73" actId="123"/>
        <pc:sldMkLst>
          <pc:docMk/>
          <pc:sldMk cId="1742256173" sldId="267"/>
        </pc:sldMkLst>
        <pc:spChg chg="mod">
          <ac:chgData name="Tumusiime Aggrey" userId="16ff59dac0358b08" providerId="LiveId" clId="{009EA1EE-CF19-401A-8CC8-CBEF9E22C5A0}" dt="2024-02-04T05:26:58.073" v="73" actId="123"/>
          <ac:spMkLst>
            <pc:docMk/>
            <pc:sldMk cId="1742256173" sldId="267"/>
            <ac:spMk id="3" creationId="{8261C37C-B395-1BBE-AED1-331A958AA06B}"/>
          </ac:spMkLst>
        </pc:spChg>
      </pc:sldChg>
      <pc:sldChg chg="modSp mod">
        <pc:chgData name="Tumusiime Aggrey" userId="16ff59dac0358b08" providerId="LiveId" clId="{009EA1EE-CF19-401A-8CC8-CBEF9E22C5A0}" dt="2024-02-04T05:31:55.976" v="137" actId="20577"/>
        <pc:sldMkLst>
          <pc:docMk/>
          <pc:sldMk cId="370646140" sldId="269"/>
        </pc:sldMkLst>
        <pc:spChg chg="mod">
          <ac:chgData name="Tumusiime Aggrey" userId="16ff59dac0358b08" providerId="LiveId" clId="{009EA1EE-CF19-401A-8CC8-CBEF9E22C5A0}" dt="2024-02-04T05:31:55.976" v="137" actId="20577"/>
          <ac:spMkLst>
            <pc:docMk/>
            <pc:sldMk cId="370646140" sldId="269"/>
            <ac:spMk id="3" creationId="{733B80F2-9D68-2424-D191-C4ADF449CDB5}"/>
          </ac:spMkLst>
        </pc:spChg>
      </pc:sldChg>
      <pc:sldChg chg="modSp mod">
        <pc:chgData name="Tumusiime Aggrey" userId="16ff59dac0358b08" providerId="LiveId" clId="{009EA1EE-CF19-401A-8CC8-CBEF9E22C5A0}" dt="2024-02-04T05:32:41.871" v="141" actId="20577"/>
        <pc:sldMkLst>
          <pc:docMk/>
          <pc:sldMk cId="3782768802" sldId="270"/>
        </pc:sldMkLst>
        <pc:spChg chg="mod">
          <ac:chgData name="Tumusiime Aggrey" userId="16ff59dac0358b08" providerId="LiveId" clId="{009EA1EE-CF19-401A-8CC8-CBEF9E22C5A0}" dt="2024-02-04T05:32:41.871" v="141" actId="20577"/>
          <ac:spMkLst>
            <pc:docMk/>
            <pc:sldMk cId="3782768802" sldId="270"/>
            <ac:spMk id="3" creationId="{97426B0B-695C-5BFA-DABF-A9A2E5D29033}"/>
          </ac:spMkLst>
        </pc:spChg>
      </pc:sldChg>
      <pc:sldChg chg="modSp new mod">
        <pc:chgData name="Tumusiime Aggrey" userId="16ff59dac0358b08" providerId="LiveId" clId="{009EA1EE-CF19-401A-8CC8-CBEF9E22C5A0}" dt="2024-02-04T05:29:16.564" v="84" actId="20577"/>
        <pc:sldMkLst>
          <pc:docMk/>
          <pc:sldMk cId="753031517" sldId="275"/>
        </pc:sldMkLst>
        <pc:spChg chg="mod">
          <ac:chgData name="Tumusiime Aggrey" userId="16ff59dac0358b08" providerId="LiveId" clId="{009EA1EE-CF19-401A-8CC8-CBEF9E22C5A0}" dt="2024-02-04T05:28:25.276" v="75"/>
          <ac:spMkLst>
            <pc:docMk/>
            <pc:sldMk cId="753031517" sldId="275"/>
            <ac:spMk id="2" creationId="{CB91595B-9379-9BFA-BDA4-953E2ABBCB36}"/>
          </ac:spMkLst>
        </pc:spChg>
        <pc:spChg chg="mod">
          <ac:chgData name="Tumusiime Aggrey" userId="16ff59dac0358b08" providerId="LiveId" clId="{009EA1EE-CF19-401A-8CC8-CBEF9E22C5A0}" dt="2024-02-04T05:29:16.564" v="84" actId="20577"/>
          <ac:spMkLst>
            <pc:docMk/>
            <pc:sldMk cId="753031517" sldId="275"/>
            <ac:spMk id="3" creationId="{4E723FA8-AA51-F3C2-D425-1AF3A696217E}"/>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2" dt="2025-03-07T12:12:33.098" idx="1">
    <p:pos x="10" y="10"/>
    <p:text>Hon. Justice G. W. M. Kiryabwire: Alternative Dispute Resolution – A catalyst in Commercial Development: A case study from Uganda; in Uganda Living Law Journal , Vol. 3: No. 2 December 2005, at p. 145.</p:text>
    <p:extLst>
      <p:ext uri="{C676402C-5697-4E1C-873F-D02D1690AC5C}">
        <p15:threadingInfo xmlns:p15="http://schemas.microsoft.com/office/powerpoint/2012/main" timeZoneBias="-1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3-06-08T09:25:54.764" idx="1">
    <p:pos x="10" y="10"/>
    <p:text/>
    <p:extLst>
      <p:ext uri="{C676402C-5697-4E1C-873F-D02D1690AC5C}">
        <p15:threadingInfo xmlns:p15="http://schemas.microsoft.com/office/powerpoint/2012/main" timeZoneBias="-18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C5992E-7511-4F28-A6B2-BC9097EC04CE}" type="datetimeFigureOut">
              <a:rPr lang="en-UG" smtClean="0"/>
              <a:t>03/10/2025</a:t>
            </a:fld>
            <a:endParaRPr lang="en-U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C85313-6582-42E7-B6F1-A48B5C9AE193}" type="slidenum">
              <a:rPr lang="en-UG" smtClean="0"/>
              <a:t>‹#›</a:t>
            </a:fld>
            <a:endParaRPr lang="en-UG"/>
          </a:p>
        </p:txBody>
      </p:sp>
    </p:spTree>
    <p:extLst>
      <p:ext uri="{BB962C8B-B14F-4D97-AF65-F5344CB8AC3E}">
        <p14:creationId xmlns:p14="http://schemas.microsoft.com/office/powerpoint/2010/main" val="2572433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AC85313-6582-42E7-B6F1-A48B5C9AE193}" type="slidenum">
              <a:rPr lang="en-UG" smtClean="0"/>
              <a:t>1</a:t>
            </a:fld>
            <a:endParaRPr lang="en-UG"/>
          </a:p>
        </p:txBody>
      </p:sp>
    </p:spTree>
    <p:extLst>
      <p:ext uri="{BB962C8B-B14F-4D97-AF65-F5344CB8AC3E}">
        <p14:creationId xmlns:p14="http://schemas.microsoft.com/office/powerpoint/2010/main" val="32268529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Part v of the Arbitration and Conciliation Act</a:t>
            </a:r>
          </a:p>
        </p:txBody>
      </p:sp>
      <p:sp>
        <p:nvSpPr>
          <p:cNvPr id="4" name="Slide Number Placeholder 3"/>
          <p:cNvSpPr>
            <a:spLocks noGrp="1"/>
          </p:cNvSpPr>
          <p:nvPr>
            <p:ph type="sldNum" sz="quarter" idx="5"/>
          </p:nvPr>
        </p:nvSpPr>
        <p:spPr/>
        <p:txBody>
          <a:bodyPr/>
          <a:lstStyle/>
          <a:p>
            <a:fld id="{6AC85313-6582-42E7-B6F1-A48B5C9AE193}" type="slidenum">
              <a:rPr lang="en-UG" smtClean="0"/>
              <a:t>20</a:t>
            </a:fld>
            <a:endParaRPr lang="en-UG"/>
          </a:p>
        </p:txBody>
      </p:sp>
    </p:spTree>
    <p:extLst>
      <p:ext uri="{BB962C8B-B14F-4D97-AF65-F5344CB8AC3E}">
        <p14:creationId xmlns:p14="http://schemas.microsoft.com/office/powerpoint/2010/main" val="4905109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G" dirty="0"/>
          </a:p>
        </p:txBody>
      </p:sp>
      <p:sp>
        <p:nvSpPr>
          <p:cNvPr id="4" name="Slide Number Placeholder 3"/>
          <p:cNvSpPr>
            <a:spLocks noGrp="1"/>
          </p:cNvSpPr>
          <p:nvPr>
            <p:ph type="sldNum" sz="quarter" idx="5"/>
          </p:nvPr>
        </p:nvSpPr>
        <p:spPr/>
        <p:txBody>
          <a:bodyPr/>
          <a:lstStyle/>
          <a:p>
            <a:fld id="{6AC85313-6582-42E7-B6F1-A48B5C9AE193}" type="slidenum">
              <a:rPr lang="en-UG" smtClean="0"/>
              <a:t>21</a:t>
            </a:fld>
            <a:endParaRPr lang="en-UG"/>
          </a:p>
        </p:txBody>
      </p:sp>
    </p:spTree>
    <p:extLst>
      <p:ext uri="{BB962C8B-B14F-4D97-AF65-F5344CB8AC3E}">
        <p14:creationId xmlns:p14="http://schemas.microsoft.com/office/powerpoint/2010/main" val="2702526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A.126 of the Constitution of the Republic of Uganda</a:t>
            </a:r>
            <a:endParaRPr lang="en-UG" dirty="0"/>
          </a:p>
        </p:txBody>
      </p:sp>
      <p:sp>
        <p:nvSpPr>
          <p:cNvPr id="4" name="Slide Number Placeholder 3"/>
          <p:cNvSpPr>
            <a:spLocks noGrp="1"/>
          </p:cNvSpPr>
          <p:nvPr>
            <p:ph type="sldNum" sz="quarter" idx="5"/>
          </p:nvPr>
        </p:nvSpPr>
        <p:spPr/>
        <p:txBody>
          <a:bodyPr/>
          <a:lstStyle/>
          <a:p>
            <a:fld id="{6AC85313-6582-42E7-B6F1-A48B5C9AE193}" type="slidenum">
              <a:rPr lang="en-UG" smtClean="0"/>
              <a:t>2</a:t>
            </a:fld>
            <a:endParaRPr lang="en-UG"/>
          </a:p>
        </p:txBody>
      </p:sp>
    </p:spTree>
    <p:extLst>
      <p:ext uri="{BB962C8B-B14F-4D97-AF65-F5344CB8AC3E}">
        <p14:creationId xmlns:p14="http://schemas.microsoft.com/office/powerpoint/2010/main" val="485847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i="0" u="sng" dirty="0">
                <a:solidFill>
                  <a:srgbClr val="000000"/>
                </a:solidFill>
                <a:effectLst/>
                <a:latin typeface="ff2"/>
              </a:rPr>
              <a:t>https://ucudir.ucu.ac.ug/server/api/core/bitstreams/8328fb49-13fd-4c77-90b5-6b51d9b80041/content  </a:t>
            </a:r>
          </a:p>
          <a:p>
            <a:endParaRPr lang="en-US" sz="1400" b="1" i="0" dirty="0">
              <a:solidFill>
                <a:srgbClr val="000000"/>
              </a:solidFill>
              <a:effectLst/>
              <a:latin typeface="ff2"/>
            </a:endParaRPr>
          </a:p>
          <a:p>
            <a:r>
              <a:rPr lang="en-US" sz="1400" b="1" i="0" dirty="0">
                <a:solidFill>
                  <a:srgbClr val="000000"/>
                </a:solidFill>
                <a:effectLst/>
                <a:latin typeface="ff2"/>
              </a:rPr>
              <a:t>This act provides for Alternative Dispute Resolution under courts direction section 26 to 32 of the Act clearly provides for a situation when a matter can be referred to a mediator or arbitrator to handle where such official has been granted High Court powers to inquire and report on any cause or matter other than a criminal proceeding</a:t>
            </a:r>
            <a:endParaRPr lang="en-UG" sz="1400" b="1" dirty="0"/>
          </a:p>
        </p:txBody>
      </p:sp>
      <p:sp>
        <p:nvSpPr>
          <p:cNvPr id="4" name="Slide Number Placeholder 3"/>
          <p:cNvSpPr>
            <a:spLocks noGrp="1"/>
          </p:cNvSpPr>
          <p:nvPr>
            <p:ph type="sldNum" sz="quarter" idx="5"/>
          </p:nvPr>
        </p:nvSpPr>
        <p:spPr/>
        <p:txBody>
          <a:bodyPr/>
          <a:lstStyle/>
          <a:p>
            <a:fld id="{6AC85313-6582-42E7-B6F1-A48B5C9AE193}" type="slidenum">
              <a:rPr lang="en-UG" smtClean="0"/>
              <a:t>4</a:t>
            </a:fld>
            <a:endParaRPr lang="en-UG"/>
          </a:p>
        </p:txBody>
      </p:sp>
    </p:spTree>
    <p:extLst>
      <p:ext uri="{BB962C8B-B14F-4D97-AF65-F5344CB8AC3E}">
        <p14:creationId xmlns:p14="http://schemas.microsoft.com/office/powerpoint/2010/main" val="11221394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Order 12 rule 2 further highlights Court’s emphasis on Alternative Dispute Resolution. It states – “(1) Where the parties do not reach an agreement under rule 1, . . . the Court may, if it is of the view that the case has a good potential for settlement, order alternative dispute resolution before a member of the bar or the bench, named by the Court. </a:t>
            </a:r>
          </a:p>
          <a:p>
            <a:endParaRPr lang="en-US" dirty="0"/>
          </a:p>
          <a:p>
            <a:r>
              <a:rPr lang="en-US" dirty="0"/>
              <a:t>(2) Alternative dispute resolution shall be completed within twenty one (21) days after the date of the order . ..the time may be extended for a period not exceeding 15 days on application to the Court, showing sufficient reasons for the extension. (3) The Chief Justice may issue directions for the better carrying into affect alternative dispute resolution . ..” </a:t>
            </a:r>
            <a:endParaRPr lang="en-UG" dirty="0"/>
          </a:p>
        </p:txBody>
      </p:sp>
      <p:sp>
        <p:nvSpPr>
          <p:cNvPr id="4" name="Slide Number Placeholder 3"/>
          <p:cNvSpPr>
            <a:spLocks noGrp="1"/>
          </p:cNvSpPr>
          <p:nvPr>
            <p:ph type="sldNum" sz="quarter" idx="5"/>
          </p:nvPr>
        </p:nvSpPr>
        <p:spPr/>
        <p:txBody>
          <a:bodyPr/>
          <a:lstStyle/>
          <a:p>
            <a:fld id="{6AC85313-6582-42E7-B6F1-A48B5C9AE193}" type="slidenum">
              <a:rPr lang="en-UG" smtClean="0"/>
              <a:t>7</a:t>
            </a:fld>
            <a:endParaRPr lang="en-UG"/>
          </a:p>
        </p:txBody>
      </p:sp>
    </p:spTree>
    <p:extLst>
      <p:ext uri="{BB962C8B-B14F-4D97-AF65-F5344CB8AC3E}">
        <p14:creationId xmlns:p14="http://schemas.microsoft.com/office/powerpoint/2010/main" val="1674308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ff2"/>
              </a:rPr>
              <a:t>Is the mandatory reference to mediation by the courts as provided for by the Judicature Mediation Rules 2013.</a:t>
            </a:r>
            <a:endParaRPr lang="en-UG" dirty="0"/>
          </a:p>
        </p:txBody>
      </p:sp>
      <p:sp>
        <p:nvSpPr>
          <p:cNvPr id="4" name="Slide Number Placeholder 3"/>
          <p:cNvSpPr>
            <a:spLocks noGrp="1"/>
          </p:cNvSpPr>
          <p:nvPr>
            <p:ph type="sldNum" sz="quarter" idx="5"/>
          </p:nvPr>
        </p:nvSpPr>
        <p:spPr/>
        <p:txBody>
          <a:bodyPr/>
          <a:lstStyle/>
          <a:p>
            <a:fld id="{6AC85313-6582-42E7-B6F1-A48B5C9AE193}" type="slidenum">
              <a:rPr lang="en-UG" smtClean="0"/>
              <a:t>8</a:t>
            </a:fld>
            <a:endParaRPr lang="en-UG"/>
          </a:p>
        </p:txBody>
      </p:sp>
    </p:spTree>
    <p:extLst>
      <p:ext uri="{BB962C8B-B14F-4D97-AF65-F5344CB8AC3E}">
        <p14:creationId xmlns:p14="http://schemas.microsoft.com/office/powerpoint/2010/main" val="13223166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East African Development Bank vs </a:t>
            </a:r>
            <a:r>
              <a:rPr lang="en-US" b="1" dirty="0" err="1"/>
              <a:t>Ziwa</a:t>
            </a:r>
            <a:r>
              <a:rPr lang="en-US" b="1" dirty="0"/>
              <a:t> Horticultural Exporters Ltd</a:t>
            </a:r>
          </a:p>
          <a:p>
            <a:endParaRPr lang="en-US" b="1" dirty="0"/>
          </a:p>
          <a:p>
            <a:r>
              <a:rPr lang="en-US" b="0" dirty="0"/>
              <a:t>Is</a:t>
            </a:r>
            <a:r>
              <a:rPr lang="en-US" b="1" dirty="0"/>
              <a:t> </a:t>
            </a:r>
            <a:r>
              <a:rPr lang="en-US" dirty="0"/>
              <a:t>to the effect that: ”Sec. 6 (present sec. 5) of the Arbitration and Conciliation Act, provides for mandatory reference to arbitration of matters before court which are subject to an arbitration agreement; where court is satisfied that the arbitration agreement is valid, operative and capable of being performed, it may exercise it’s discretion and refer the matter to arbitration.” </a:t>
            </a:r>
          </a:p>
          <a:p>
            <a:endParaRPr lang="en-US" dirty="0"/>
          </a:p>
          <a:p>
            <a:r>
              <a:rPr lang="en-US" dirty="0"/>
              <a:t>The most important thing to note is that Courts follow the intention of the parties. </a:t>
            </a:r>
            <a:endParaRPr lang="en-UG" dirty="0"/>
          </a:p>
        </p:txBody>
      </p:sp>
      <p:sp>
        <p:nvSpPr>
          <p:cNvPr id="4" name="Slide Number Placeholder 3"/>
          <p:cNvSpPr>
            <a:spLocks noGrp="1"/>
          </p:cNvSpPr>
          <p:nvPr>
            <p:ph type="sldNum" sz="quarter" idx="5"/>
          </p:nvPr>
        </p:nvSpPr>
        <p:spPr/>
        <p:txBody>
          <a:bodyPr/>
          <a:lstStyle/>
          <a:p>
            <a:fld id="{6AC85313-6582-42E7-B6F1-A48B5C9AE193}" type="slidenum">
              <a:rPr lang="en-UG" smtClean="0"/>
              <a:t>11</a:t>
            </a:fld>
            <a:endParaRPr lang="en-UG"/>
          </a:p>
        </p:txBody>
      </p:sp>
    </p:spTree>
    <p:extLst>
      <p:ext uri="{BB962C8B-B14F-4D97-AF65-F5344CB8AC3E}">
        <p14:creationId xmlns:p14="http://schemas.microsoft.com/office/powerpoint/2010/main" val="24089179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US" b="1" dirty="0"/>
              <a:t>DISSENTING OPINION</a:t>
            </a:r>
          </a:p>
          <a:p>
            <a:pPr algn="just"/>
            <a:endParaRPr lang="en-US" b="1" dirty="0"/>
          </a:p>
          <a:p>
            <a:pPr algn="just"/>
            <a:r>
              <a:rPr lang="en-US" dirty="0" err="1"/>
              <a:t>Wengi</a:t>
            </a:r>
            <a:r>
              <a:rPr lang="en-US" dirty="0"/>
              <a:t>, J. in </a:t>
            </a:r>
            <a:r>
              <a:rPr lang="en-US" b="1" dirty="0"/>
              <a:t>East African Development Bank v </a:t>
            </a:r>
            <a:r>
              <a:rPr lang="en-US" b="1" dirty="0" err="1"/>
              <a:t>Ziwa</a:t>
            </a:r>
            <a:r>
              <a:rPr lang="en-US" b="1" dirty="0"/>
              <a:t> Horticultural Exporters Limited </a:t>
            </a:r>
          </a:p>
          <a:p>
            <a:pPr algn="just"/>
            <a:endParaRPr lang="en-US" b="1" dirty="0"/>
          </a:p>
          <a:p>
            <a:pPr algn="just"/>
            <a:r>
              <a:rPr lang="en-US" b="1" dirty="0"/>
              <a:t>“</a:t>
            </a:r>
            <a:r>
              <a:rPr lang="en-US" dirty="0"/>
              <a:t>Firstly, it appears to make arbitration and conciliation procedures mutually exclusive from Court proceedings as for instance to make Court based or initiated mediation or arbitration untenable. Secondly, it seems to divorce or restrict alternative dispute resolution mechanisms from Court proceedings. Thirdly, it tends to greatly curtail the courts inherent power which is fundamental in judicature. By so doing the judiciary is easily emasculated in its regulation of arbitration and conciliation as adjudication processes; its remedial power in granting and issuing prerogative orders of mandamus and certiorari is not addressed if not sidelined. Clearly, empowering people to adjudicate their own disputes need not oust the core mandate and function of courts in the context of governance.” </a:t>
            </a:r>
            <a:endParaRPr lang="en-UG" dirty="0"/>
          </a:p>
        </p:txBody>
      </p:sp>
      <p:sp>
        <p:nvSpPr>
          <p:cNvPr id="4" name="Slide Number Placeholder 3"/>
          <p:cNvSpPr>
            <a:spLocks noGrp="1"/>
          </p:cNvSpPr>
          <p:nvPr>
            <p:ph type="sldNum" sz="quarter" idx="5"/>
          </p:nvPr>
        </p:nvSpPr>
        <p:spPr/>
        <p:txBody>
          <a:bodyPr/>
          <a:lstStyle/>
          <a:p>
            <a:fld id="{6AC85313-6582-42E7-B6F1-A48B5C9AE193}" type="slidenum">
              <a:rPr lang="en-UG" smtClean="0"/>
              <a:t>14</a:t>
            </a:fld>
            <a:endParaRPr lang="en-UG"/>
          </a:p>
        </p:txBody>
      </p:sp>
    </p:spTree>
    <p:extLst>
      <p:ext uri="{BB962C8B-B14F-4D97-AF65-F5344CB8AC3E}">
        <p14:creationId xmlns:p14="http://schemas.microsoft.com/office/powerpoint/2010/main" val="19823226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 36. The First Schedule to the Act also provides for procedure on enforcement of an arbitration award.</a:t>
            </a:r>
            <a:endParaRPr lang="en-UG" dirty="0"/>
          </a:p>
        </p:txBody>
      </p:sp>
      <p:sp>
        <p:nvSpPr>
          <p:cNvPr id="4" name="Slide Number Placeholder 3"/>
          <p:cNvSpPr>
            <a:spLocks noGrp="1"/>
          </p:cNvSpPr>
          <p:nvPr>
            <p:ph type="sldNum" sz="quarter" idx="5"/>
          </p:nvPr>
        </p:nvSpPr>
        <p:spPr/>
        <p:txBody>
          <a:bodyPr/>
          <a:lstStyle/>
          <a:p>
            <a:fld id="{6AC85313-6582-42E7-B6F1-A48B5C9AE193}" type="slidenum">
              <a:rPr lang="en-UG" smtClean="0"/>
              <a:t>17</a:t>
            </a:fld>
            <a:endParaRPr lang="en-UG"/>
          </a:p>
        </p:txBody>
      </p:sp>
    </p:spTree>
    <p:extLst>
      <p:ext uri="{BB962C8B-B14F-4D97-AF65-F5344CB8AC3E}">
        <p14:creationId xmlns:p14="http://schemas.microsoft.com/office/powerpoint/2010/main" val="41121228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Conciliator, does not have power to enforce the decision </a:t>
            </a:r>
          </a:p>
          <a:p>
            <a:endParaRPr lang="en-US" dirty="0"/>
          </a:p>
          <a:p>
            <a:r>
              <a:rPr lang="en-US" b="1" i="1" dirty="0"/>
              <a:t>“ The Conciliator shall be guided by principles of objectivity, fairness and justice, giving consideration to, among other things, the rights and obligations of the parties, the usages of the trade concerned and the circumstances surrounding the dispute, including any previous business practices between the parties.” –Section 53</a:t>
            </a:r>
            <a:endParaRPr lang="en-UG" b="1" i="1" dirty="0"/>
          </a:p>
        </p:txBody>
      </p:sp>
      <p:sp>
        <p:nvSpPr>
          <p:cNvPr id="4" name="Slide Number Placeholder 3"/>
          <p:cNvSpPr>
            <a:spLocks noGrp="1"/>
          </p:cNvSpPr>
          <p:nvPr>
            <p:ph type="sldNum" sz="quarter" idx="5"/>
          </p:nvPr>
        </p:nvSpPr>
        <p:spPr/>
        <p:txBody>
          <a:bodyPr/>
          <a:lstStyle/>
          <a:p>
            <a:fld id="{6AC85313-6582-42E7-B6F1-A48B5C9AE193}" type="slidenum">
              <a:rPr lang="en-UG" smtClean="0"/>
              <a:t>18</a:t>
            </a:fld>
            <a:endParaRPr lang="en-UG"/>
          </a:p>
        </p:txBody>
      </p:sp>
    </p:spTree>
    <p:extLst>
      <p:ext uri="{BB962C8B-B14F-4D97-AF65-F5344CB8AC3E}">
        <p14:creationId xmlns:p14="http://schemas.microsoft.com/office/powerpoint/2010/main" val="6161307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442B68F-DEB4-4096-85E4-5AA9E8ED7BB1}" type="datetimeFigureOut">
              <a:rPr lang="en-UG" smtClean="0"/>
              <a:t>03/10/2025</a:t>
            </a:fld>
            <a:endParaRPr lang="en-UG"/>
          </a:p>
        </p:txBody>
      </p:sp>
      <p:sp>
        <p:nvSpPr>
          <p:cNvPr id="5" name="Footer Placeholder 4"/>
          <p:cNvSpPr>
            <a:spLocks noGrp="1"/>
          </p:cNvSpPr>
          <p:nvPr>
            <p:ph type="ftr" sz="quarter" idx="11"/>
          </p:nvPr>
        </p:nvSpPr>
        <p:spPr>
          <a:xfrm>
            <a:off x="2416500" y="329307"/>
            <a:ext cx="4973915" cy="309201"/>
          </a:xfrm>
        </p:spPr>
        <p:txBody>
          <a:bodyPr/>
          <a:lstStyle/>
          <a:p>
            <a:endParaRPr lang="en-UG"/>
          </a:p>
        </p:txBody>
      </p:sp>
      <p:sp>
        <p:nvSpPr>
          <p:cNvPr id="6" name="Slide Number Placeholder 5"/>
          <p:cNvSpPr>
            <a:spLocks noGrp="1"/>
          </p:cNvSpPr>
          <p:nvPr>
            <p:ph type="sldNum" sz="quarter" idx="12"/>
          </p:nvPr>
        </p:nvSpPr>
        <p:spPr>
          <a:xfrm>
            <a:off x="1437664" y="798973"/>
            <a:ext cx="811019" cy="503578"/>
          </a:xfrm>
        </p:spPr>
        <p:txBody>
          <a:bodyPr/>
          <a:lstStyle/>
          <a:p>
            <a:fld id="{CD1F1734-18B0-462D-9A79-C7E23D5211E8}" type="slidenum">
              <a:rPr lang="en-UG" smtClean="0"/>
              <a:t>‹#›</a:t>
            </a:fld>
            <a:endParaRPr lang="en-UG"/>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45042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42B68F-DEB4-4096-85E4-5AA9E8ED7BB1}" type="datetimeFigureOut">
              <a:rPr lang="en-UG" smtClean="0"/>
              <a:t>03/10/2025</a:t>
            </a:fld>
            <a:endParaRPr lang="en-UG"/>
          </a:p>
        </p:txBody>
      </p:sp>
      <p:sp>
        <p:nvSpPr>
          <p:cNvPr id="5" name="Footer Placeholder 4"/>
          <p:cNvSpPr>
            <a:spLocks noGrp="1"/>
          </p:cNvSpPr>
          <p:nvPr>
            <p:ph type="ftr" sz="quarter" idx="11"/>
          </p:nvPr>
        </p:nvSpPr>
        <p:spPr/>
        <p:txBody>
          <a:bodyPr/>
          <a:lstStyle/>
          <a:p>
            <a:endParaRPr lang="en-UG"/>
          </a:p>
        </p:txBody>
      </p:sp>
      <p:sp>
        <p:nvSpPr>
          <p:cNvPr id="6" name="Slide Number Placeholder 5"/>
          <p:cNvSpPr>
            <a:spLocks noGrp="1"/>
          </p:cNvSpPr>
          <p:nvPr>
            <p:ph type="sldNum" sz="quarter" idx="12"/>
          </p:nvPr>
        </p:nvSpPr>
        <p:spPr/>
        <p:txBody>
          <a:bodyPr/>
          <a:lstStyle/>
          <a:p>
            <a:fld id="{CD1F1734-18B0-462D-9A79-C7E23D5211E8}" type="slidenum">
              <a:rPr lang="en-UG" smtClean="0"/>
              <a:t>‹#›</a:t>
            </a:fld>
            <a:endParaRPr lang="en-UG"/>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55342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42B68F-DEB4-4096-85E4-5AA9E8ED7BB1}" type="datetimeFigureOut">
              <a:rPr lang="en-UG" smtClean="0"/>
              <a:t>03/10/2025</a:t>
            </a:fld>
            <a:endParaRPr lang="en-UG"/>
          </a:p>
        </p:txBody>
      </p:sp>
      <p:sp>
        <p:nvSpPr>
          <p:cNvPr id="5" name="Footer Placeholder 4"/>
          <p:cNvSpPr>
            <a:spLocks noGrp="1"/>
          </p:cNvSpPr>
          <p:nvPr>
            <p:ph type="ftr" sz="quarter" idx="11"/>
          </p:nvPr>
        </p:nvSpPr>
        <p:spPr/>
        <p:txBody>
          <a:bodyPr/>
          <a:lstStyle/>
          <a:p>
            <a:endParaRPr lang="en-UG"/>
          </a:p>
        </p:txBody>
      </p:sp>
      <p:sp>
        <p:nvSpPr>
          <p:cNvPr id="6" name="Slide Number Placeholder 5"/>
          <p:cNvSpPr>
            <a:spLocks noGrp="1"/>
          </p:cNvSpPr>
          <p:nvPr>
            <p:ph type="sldNum" sz="quarter" idx="12"/>
          </p:nvPr>
        </p:nvSpPr>
        <p:spPr/>
        <p:txBody>
          <a:bodyPr/>
          <a:lstStyle/>
          <a:p>
            <a:fld id="{CD1F1734-18B0-462D-9A79-C7E23D5211E8}" type="slidenum">
              <a:rPr lang="en-UG" smtClean="0"/>
              <a:t>‹#›</a:t>
            </a:fld>
            <a:endParaRPr lang="en-UG"/>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00115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42B68F-DEB4-4096-85E4-5AA9E8ED7BB1}" type="datetimeFigureOut">
              <a:rPr lang="en-UG" smtClean="0"/>
              <a:t>03/10/2025</a:t>
            </a:fld>
            <a:endParaRPr lang="en-UG"/>
          </a:p>
        </p:txBody>
      </p:sp>
      <p:sp>
        <p:nvSpPr>
          <p:cNvPr id="5" name="Footer Placeholder 4"/>
          <p:cNvSpPr>
            <a:spLocks noGrp="1"/>
          </p:cNvSpPr>
          <p:nvPr>
            <p:ph type="ftr" sz="quarter" idx="11"/>
          </p:nvPr>
        </p:nvSpPr>
        <p:spPr/>
        <p:txBody>
          <a:bodyPr/>
          <a:lstStyle/>
          <a:p>
            <a:endParaRPr lang="en-UG"/>
          </a:p>
        </p:txBody>
      </p:sp>
      <p:sp>
        <p:nvSpPr>
          <p:cNvPr id="6" name="Slide Number Placeholder 5"/>
          <p:cNvSpPr>
            <a:spLocks noGrp="1"/>
          </p:cNvSpPr>
          <p:nvPr>
            <p:ph type="sldNum" sz="quarter" idx="12"/>
          </p:nvPr>
        </p:nvSpPr>
        <p:spPr/>
        <p:txBody>
          <a:bodyPr/>
          <a:lstStyle/>
          <a:p>
            <a:fld id="{CD1F1734-18B0-462D-9A79-C7E23D5211E8}" type="slidenum">
              <a:rPr lang="en-UG" smtClean="0"/>
              <a:t>‹#›</a:t>
            </a:fld>
            <a:endParaRPr lang="en-UG"/>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561209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42B68F-DEB4-4096-85E4-5AA9E8ED7BB1}" type="datetimeFigureOut">
              <a:rPr lang="en-UG" smtClean="0"/>
              <a:t>03/10/2025</a:t>
            </a:fld>
            <a:endParaRPr lang="en-UG"/>
          </a:p>
        </p:txBody>
      </p:sp>
      <p:sp>
        <p:nvSpPr>
          <p:cNvPr id="5" name="Footer Placeholder 4"/>
          <p:cNvSpPr>
            <a:spLocks noGrp="1"/>
          </p:cNvSpPr>
          <p:nvPr>
            <p:ph type="ftr" sz="quarter" idx="11"/>
          </p:nvPr>
        </p:nvSpPr>
        <p:spPr/>
        <p:txBody>
          <a:bodyPr/>
          <a:lstStyle/>
          <a:p>
            <a:endParaRPr lang="en-UG"/>
          </a:p>
        </p:txBody>
      </p:sp>
      <p:sp>
        <p:nvSpPr>
          <p:cNvPr id="6" name="Slide Number Placeholder 5"/>
          <p:cNvSpPr>
            <a:spLocks noGrp="1"/>
          </p:cNvSpPr>
          <p:nvPr>
            <p:ph type="sldNum" sz="quarter" idx="12"/>
          </p:nvPr>
        </p:nvSpPr>
        <p:spPr/>
        <p:txBody>
          <a:bodyPr/>
          <a:lstStyle/>
          <a:p>
            <a:fld id="{CD1F1734-18B0-462D-9A79-C7E23D5211E8}" type="slidenum">
              <a:rPr lang="en-UG" smtClean="0"/>
              <a:t>‹#›</a:t>
            </a:fld>
            <a:endParaRPr lang="en-UG"/>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88484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442B68F-DEB4-4096-85E4-5AA9E8ED7BB1}" type="datetimeFigureOut">
              <a:rPr lang="en-UG" smtClean="0"/>
              <a:t>03/10/2025</a:t>
            </a:fld>
            <a:endParaRPr lang="en-UG"/>
          </a:p>
        </p:txBody>
      </p:sp>
      <p:sp>
        <p:nvSpPr>
          <p:cNvPr id="6" name="Footer Placeholder 5"/>
          <p:cNvSpPr>
            <a:spLocks noGrp="1"/>
          </p:cNvSpPr>
          <p:nvPr>
            <p:ph type="ftr" sz="quarter" idx="11"/>
          </p:nvPr>
        </p:nvSpPr>
        <p:spPr/>
        <p:txBody>
          <a:bodyPr/>
          <a:lstStyle/>
          <a:p>
            <a:endParaRPr lang="en-UG"/>
          </a:p>
        </p:txBody>
      </p:sp>
      <p:sp>
        <p:nvSpPr>
          <p:cNvPr id="7" name="Slide Number Placeholder 6"/>
          <p:cNvSpPr>
            <a:spLocks noGrp="1"/>
          </p:cNvSpPr>
          <p:nvPr>
            <p:ph type="sldNum" sz="quarter" idx="12"/>
          </p:nvPr>
        </p:nvSpPr>
        <p:spPr/>
        <p:txBody>
          <a:bodyPr/>
          <a:lstStyle/>
          <a:p>
            <a:fld id="{CD1F1734-18B0-462D-9A79-C7E23D5211E8}" type="slidenum">
              <a:rPr lang="en-UG" smtClean="0"/>
              <a:t>‹#›</a:t>
            </a:fld>
            <a:endParaRPr lang="en-UG"/>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8462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442B68F-DEB4-4096-85E4-5AA9E8ED7BB1}" type="datetimeFigureOut">
              <a:rPr lang="en-UG" smtClean="0"/>
              <a:t>03/10/2025</a:t>
            </a:fld>
            <a:endParaRPr lang="en-UG"/>
          </a:p>
        </p:txBody>
      </p:sp>
      <p:sp>
        <p:nvSpPr>
          <p:cNvPr id="8" name="Footer Placeholder 7"/>
          <p:cNvSpPr>
            <a:spLocks noGrp="1"/>
          </p:cNvSpPr>
          <p:nvPr>
            <p:ph type="ftr" sz="quarter" idx="11"/>
          </p:nvPr>
        </p:nvSpPr>
        <p:spPr/>
        <p:txBody>
          <a:bodyPr/>
          <a:lstStyle/>
          <a:p>
            <a:endParaRPr lang="en-UG"/>
          </a:p>
        </p:txBody>
      </p:sp>
      <p:sp>
        <p:nvSpPr>
          <p:cNvPr id="9" name="Slide Number Placeholder 8"/>
          <p:cNvSpPr>
            <a:spLocks noGrp="1"/>
          </p:cNvSpPr>
          <p:nvPr>
            <p:ph type="sldNum" sz="quarter" idx="12"/>
          </p:nvPr>
        </p:nvSpPr>
        <p:spPr/>
        <p:txBody>
          <a:bodyPr/>
          <a:lstStyle/>
          <a:p>
            <a:fld id="{CD1F1734-18B0-462D-9A79-C7E23D5211E8}" type="slidenum">
              <a:rPr lang="en-UG" smtClean="0"/>
              <a:t>‹#›</a:t>
            </a:fld>
            <a:endParaRPr lang="en-UG"/>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12630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442B68F-DEB4-4096-85E4-5AA9E8ED7BB1}" type="datetimeFigureOut">
              <a:rPr lang="en-UG" smtClean="0"/>
              <a:t>03/10/2025</a:t>
            </a:fld>
            <a:endParaRPr lang="en-UG"/>
          </a:p>
        </p:txBody>
      </p:sp>
      <p:sp>
        <p:nvSpPr>
          <p:cNvPr id="4" name="Footer Placeholder 3"/>
          <p:cNvSpPr>
            <a:spLocks noGrp="1"/>
          </p:cNvSpPr>
          <p:nvPr>
            <p:ph type="ftr" sz="quarter" idx="11"/>
          </p:nvPr>
        </p:nvSpPr>
        <p:spPr/>
        <p:txBody>
          <a:bodyPr/>
          <a:lstStyle/>
          <a:p>
            <a:endParaRPr lang="en-UG"/>
          </a:p>
        </p:txBody>
      </p:sp>
      <p:sp>
        <p:nvSpPr>
          <p:cNvPr id="5" name="Slide Number Placeholder 4"/>
          <p:cNvSpPr>
            <a:spLocks noGrp="1"/>
          </p:cNvSpPr>
          <p:nvPr>
            <p:ph type="sldNum" sz="quarter" idx="12"/>
          </p:nvPr>
        </p:nvSpPr>
        <p:spPr/>
        <p:txBody>
          <a:bodyPr/>
          <a:lstStyle/>
          <a:p>
            <a:fld id="{CD1F1734-18B0-462D-9A79-C7E23D5211E8}" type="slidenum">
              <a:rPr lang="en-UG" smtClean="0"/>
              <a:t>‹#›</a:t>
            </a:fld>
            <a:endParaRPr lang="en-UG"/>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56339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42B68F-DEB4-4096-85E4-5AA9E8ED7BB1}" type="datetimeFigureOut">
              <a:rPr lang="en-UG" smtClean="0"/>
              <a:t>03/10/2025</a:t>
            </a:fld>
            <a:endParaRPr lang="en-UG"/>
          </a:p>
        </p:txBody>
      </p:sp>
      <p:sp>
        <p:nvSpPr>
          <p:cNvPr id="3" name="Footer Placeholder 2"/>
          <p:cNvSpPr>
            <a:spLocks noGrp="1"/>
          </p:cNvSpPr>
          <p:nvPr>
            <p:ph type="ftr" sz="quarter" idx="11"/>
          </p:nvPr>
        </p:nvSpPr>
        <p:spPr/>
        <p:txBody>
          <a:bodyPr/>
          <a:lstStyle/>
          <a:p>
            <a:endParaRPr lang="en-UG"/>
          </a:p>
        </p:txBody>
      </p:sp>
      <p:sp>
        <p:nvSpPr>
          <p:cNvPr id="4" name="Slide Number Placeholder 3"/>
          <p:cNvSpPr>
            <a:spLocks noGrp="1"/>
          </p:cNvSpPr>
          <p:nvPr>
            <p:ph type="sldNum" sz="quarter" idx="12"/>
          </p:nvPr>
        </p:nvSpPr>
        <p:spPr/>
        <p:txBody>
          <a:bodyPr/>
          <a:lstStyle/>
          <a:p>
            <a:fld id="{CD1F1734-18B0-462D-9A79-C7E23D5211E8}" type="slidenum">
              <a:rPr lang="en-UG" smtClean="0"/>
              <a:t>‹#›</a:t>
            </a:fld>
            <a:endParaRPr lang="en-UG"/>
          </a:p>
        </p:txBody>
      </p:sp>
    </p:spTree>
    <p:extLst>
      <p:ext uri="{BB962C8B-B14F-4D97-AF65-F5344CB8AC3E}">
        <p14:creationId xmlns:p14="http://schemas.microsoft.com/office/powerpoint/2010/main" val="2720475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442B68F-DEB4-4096-85E4-5AA9E8ED7BB1}" type="datetimeFigureOut">
              <a:rPr lang="en-UG" smtClean="0"/>
              <a:t>03/10/2025</a:t>
            </a:fld>
            <a:endParaRPr lang="en-UG"/>
          </a:p>
        </p:txBody>
      </p:sp>
      <p:sp>
        <p:nvSpPr>
          <p:cNvPr id="6" name="Footer Placeholder 5"/>
          <p:cNvSpPr>
            <a:spLocks noGrp="1"/>
          </p:cNvSpPr>
          <p:nvPr>
            <p:ph type="ftr" sz="quarter" idx="11"/>
          </p:nvPr>
        </p:nvSpPr>
        <p:spPr/>
        <p:txBody>
          <a:bodyPr/>
          <a:lstStyle/>
          <a:p>
            <a:endParaRPr lang="en-UG"/>
          </a:p>
        </p:txBody>
      </p:sp>
      <p:sp>
        <p:nvSpPr>
          <p:cNvPr id="7" name="Slide Number Placeholder 6"/>
          <p:cNvSpPr>
            <a:spLocks noGrp="1"/>
          </p:cNvSpPr>
          <p:nvPr>
            <p:ph type="sldNum" sz="quarter" idx="12"/>
          </p:nvPr>
        </p:nvSpPr>
        <p:spPr/>
        <p:txBody>
          <a:bodyPr/>
          <a:lstStyle/>
          <a:p>
            <a:fld id="{CD1F1734-18B0-462D-9A79-C7E23D5211E8}" type="slidenum">
              <a:rPr lang="en-UG" smtClean="0"/>
              <a:t>‹#›</a:t>
            </a:fld>
            <a:endParaRPr lang="en-UG"/>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82881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E442B68F-DEB4-4096-85E4-5AA9E8ED7BB1}" type="datetimeFigureOut">
              <a:rPr lang="en-UG" smtClean="0"/>
              <a:t>03/10/2025</a:t>
            </a:fld>
            <a:endParaRPr lang="en-UG"/>
          </a:p>
        </p:txBody>
      </p:sp>
      <p:sp>
        <p:nvSpPr>
          <p:cNvPr id="6" name="Footer Placeholder 5"/>
          <p:cNvSpPr>
            <a:spLocks noGrp="1"/>
          </p:cNvSpPr>
          <p:nvPr>
            <p:ph type="ftr" sz="quarter" idx="11"/>
          </p:nvPr>
        </p:nvSpPr>
        <p:spPr>
          <a:xfrm>
            <a:off x="1447382" y="318640"/>
            <a:ext cx="5541004" cy="320931"/>
          </a:xfrm>
        </p:spPr>
        <p:txBody>
          <a:bodyPr/>
          <a:lstStyle/>
          <a:p>
            <a:endParaRPr lang="en-UG"/>
          </a:p>
        </p:txBody>
      </p:sp>
      <p:sp>
        <p:nvSpPr>
          <p:cNvPr id="7" name="Slide Number Placeholder 6"/>
          <p:cNvSpPr>
            <a:spLocks noGrp="1"/>
          </p:cNvSpPr>
          <p:nvPr>
            <p:ph type="sldNum" sz="quarter" idx="12"/>
          </p:nvPr>
        </p:nvSpPr>
        <p:spPr/>
        <p:txBody>
          <a:bodyPr/>
          <a:lstStyle/>
          <a:p>
            <a:fld id="{CD1F1734-18B0-462D-9A79-C7E23D5211E8}" type="slidenum">
              <a:rPr lang="en-UG" smtClean="0"/>
              <a:t>‹#›</a:t>
            </a:fld>
            <a:endParaRPr lang="en-UG"/>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9526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E442B68F-DEB4-4096-85E4-5AA9E8ED7BB1}" type="datetimeFigureOut">
              <a:rPr lang="en-UG" smtClean="0"/>
              <a:t>03/10/2025</a:t>
            </a:fld>
            <a:endParaRPr lang="en-UG"/>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G"/>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CD1F1734-18B0-462D-9A79-C7E23D5211E8}" type="slidenum">
              <a:rPr lang="en-UG" smtClean="0"/>
              <a:t>‹#›</a:t>
            </a:fld>
            <a:endParaRPr lang="en-UG"/>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03680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quickcontractsug.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jp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0013D77-6314-4D7E-B3AE-F64340434D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F504834-5C3B-4268-AA97-192F1C8B30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2143A84F-6B34-F660-49F5-32DAE181382B}"/>
              </a:ext>
            </a:extLst>
          </p:cNvPr>
          <p:cNvSpPr>
            <a:spLocks noGrp="1"/>
          </p:cNvSpPr>
          <p:nvPr>
            <p:ph type="ctrTitle"/>
          </p:nvPr>
        </p:nvSpPr>
        <p:spPr>
          <a:xfrm>
            <a:off x="1452617" y="976508"/>
            <a:ext cx="5525305" cy="2367221"/>
          </a:xfrm>
        </p:spPr>
        <p:txBody>
          <a:bodyPr>
            <a:normAutofit/>
          </a:bodyPr>
          <a:lstStyle/>
          <a:p>
            <a:r>
              <a:rPr lang="en-US" sz="4200">
                <a:latin typeface="Maiandra GD" panose="020E0502030308020204" pitchFamily="34" charset="0"/>
              </a:rPr>
              <a:t>ALTERNATIVE DISPUTE RESOLUTION (ADR)</a:t>
            </a:r>
            <a:endParaRPr lang="en-UG" sz="4200">
              <a:latin typeface="Maiandra GD" panose="020E0502030308020204" pitchFamily="34" charset="0"/>
            </a:endParaRPr>
          </a:p>
        </p:txBody>
      </p:sp>
      <p:sp>
        <p:nvSpPr>
          <p:cNvPr id="3" name="Subtitle 2">
            <a:extLst>
              <a:ext uri="{FF2B5EF4-FFF2-40B4-BE49-F238E27FC236}">
                <a16:creationId xmlns:a16="http://schemas.microsoft.com/office/drawing/2014/main" id="{586A5BC9-1435-88D9-AC67-5DA08CFFC220}"/>
              </a:ext>
            </a:extLst>
          </p:cNvPr>
          <p:cNvSpPr>
            <a:spLocks noGrp="1"/>
          </p:cNvSpPr>
          <p:nvPr>
            <p:ph type="subTitle" idx="1"/>
          </p:nvPr>
        </p:nvSpPr>
        <p:spPr>
          <a:xfrm>
            <a:off x="1452617" y="3531204"/>
            <a:ext cx="5530919" cy="1606576"/>
          </a:xfrm>
        </p:spPr>
        <p:txBody>
          <a:bodyPr>
            <a:normAutofit/>
          </a:bodyPr>
          <a:lstStyle/>
          <a:p>
            <a:pPr>
              <a:lnSpc>
                <a:spcPct val="110000"/>
              </a:lnSpc>
            </a:pPr>
            <a:r>
              <a:rPr lang="en-US" sz="1500">
                <a:latin typeface="Maiandra GD" panose="020E0502030308020204" pitchFamily="34" charset="0"/>
              </a:rPr>
              <a:t>TUMUSIIME AGGREY (Mr.)</a:t>
            </a:r>
          </a:p>
          <a:p>
            <a:pPr>
              <a:lnSpc>
                <a:spcPct val="110000"/>
              </a:lnSpc>
            </a:pPr>
            <a:r>
              <a:rPr lang="en-US" sz="1500">
                <a:latin typeface="Maiandra GD" panose="020E0502030308020204" pitchFamily="34" charset="0"/>
              </a:rPr>
              <a:t>ASSOCIATE CONSULTANT</a:t>
            </a:r>
          </a:p>
          <a:p>
            <a:pPr>
              <a:lnSpc>
                <a:spcPct val="110000"/>
              </a:lnSpc>
            </a:pPr>
            <a:r>
              <a:rPr lang="en-US" sz="1500">
                <a:latin typeface="Maiandra GD" panose="020E0502030308020204" pitchFamily="34" charset="0"/>
              </a:rPr>
              <a:t>LLB / MBA-TELM / DIP-LDC</a:t>
            </a:r>
          </a:p>
          <a:p>
            <a:pPr>
              <a:lnSpc>
                <a:spcPct val="110000"/>
              </a:lnSpc>
            </a:pPr>
            <a:r>
              <a:rPr lang="en-US" sz="1500" cap="none">
                <a:latin typeface="Maiandra GD" panose="020E0502030308020204" pitchFamily="34" charset="0"/>
                <a:hlinkClick r:id="rId3">
                  <a:extLst>
                    <a:ext uri="{A12FA001-AC4F-418D-AE19-62706E023703}">
                      <ahyp:hlinkClr xmlns:ahyp="http://schemas.microsoft.com/office/drawing/2018/hyperlinkcolor" val="tx"/>
                    </a:ext>
                  </a:extLst>
                </a:hlinkClick>
              </a:rPr>
              <a:t>http://quickcontractsug.com/</a:t>
            </a:r>
            <a:r>
              <a:rPr lang="en-US" sz="1500" cap="none">
                <a:latin typeface="Maiandra GD" panose="020E0502030308020204" pitchFamily="34" charset="0"/>
              </a:rPr>
              <a:t> </a:t>
            </a:r>
            <a:endParaRPr lang="en-UG" sz="1500" cap="none">
              <a:latin typeface="Maiandra GD" panose="020E0502030308020204" pitchFamily="34" charset="0"/>
            </a:endParaRPr>
          </a:p>
        </p:txBody>
      </p:sp>
      <p:cxnSp>
        <p:nvCxnSpPr>
          <p:cNvPr id="16" name="Straight Connector 15">
            <a:extLst>
              <a:ext uri="{FF2B5EF4-FFF2-40B4-BE49-F238E27FC236}">
                <a16:creationId xmlns:a16="http://schemas.microsoft.com/office/drawing/2014/main" id="{08499C1D-827E-4262-9D7E-C9C5D41F74D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2618" y="3528543"/>
            <a:ext cx="5536119" cy="0"/>
          </a:xfrm>
          <a:prstGeom prst="line">
            <a:avLst/>
          </a:prstGeom>
          <a:ln w="31750"/>
        </p:spPr>
        <p:style>
          <a:lnRef idx="3">
            <a:schemeClr val="accent1"/>
          </a:lnRef>
          <a:fillRef idx="0">
            <a:schemeClr val="accent1"/>
          </a:fillRef>
          <a:effectRef idx="2">
            <a:schemeClr val="accent1"/>
          </a:effectRef>
          <a:fontRef idx="minor">
            <a:schemeClr val="tx1"/>
          </a:fontRef>
        </p:style>
      </p:cxnSp>
      <p:grpSp>
        <p:nvGrpSpPr>
          <p:cNvPr id="18" name="Group 17">
            <a:extLst>
              <a:ext uri="{FF2B5EF4-FFF2-40B4-BE49-F238E27FC236}">
                <a16:creationId xmlns:a16="http://schemas.microsoft.com/office/drawing/2014/main" id="{14769521-3FF2-4900-8E88-FE324129CB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77388" y="482171"/>
            <a:ext cx="4074533" cy="5149101"/>
            <a:chOff x="7463259" y="583365"/>
            <a:chExt cx="4074533" cy="5181928"/>
          </a:xfrm>
        </p:grpSpPr>
        <p:sp>
          <p:nvSpPr>
            <p:cNvPr id="19" name="Rectangle 18">
              <a:extLst>
                <a:ext uri="{FF2B5EF4-FFF2-40B4-BE49-F238E27FC236}">
                  <a16:creationId xmlns:a16="http://schemas.microsoft.com/office/drawing/2014/main" id="{81FA2858-515C-4B19-957E-E33BE2525A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3259" y="583365"/>
              <a:ext cx="4074533"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C120D3D-6DFE-4D3F-821A-5DEB60B854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76318" y="915807"/>
              <a:ext cx="3450289" cy="4494927"/>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7" name="Picture 6" descr="A qr code on a green and black background&#10;&#10;AI-generated content may be incorrect.">
            <a:extLst>
              <a:ext uri="{FF2B5EF4-FFF2-40B4-BE49-F238E27FC236}">
                <a16:creationId xmlns:a16="http://schemas.microsoft.com/office/drawing/2014/main" id="{77BA967E-9C72-3E8E-AB96-8CBE5222ECC5}"/>
              </a:ext>
            </a:extLst>
          </p:cNvPr>
          <p:cNvPicPr>
            <a:picLocks noChangeAspect="1"/>
          </p:cNvPicPr>
          <p:nvPr/>
        </p:nvPicPr>
        <p:blipFill>
          <a:blip r:embed="rId4">
            <a:extLst>
              <a:ext uri="{28A0092B-C50C-407E-A947-70E740481C1C}">
                <a14:useLocalDpi xmlns:a14="http://schemas.microsoft.com/office/drawing/2010/main" val="0"/>
              </a:ext>
            </a:extLst>
          </a:blip>
          <a:srcRect l="756" r="4908" b="-4"/>
          <a:stretch/>
        </p:blipFill>
        <p:spPr>
          <a:xfrm>
            <a:off x="8116373" y="1116345"/>
            <a:ext cx="2799103" cy="3866172"/>
          </a:xfrm>
          <a:prstGeom prst="rect">
            <a:avLst/>
          </a:prstGeom>
        </p:spPr>
      </p:pic>
      <p:pic>
        <p:nvPicPr>
          <p:cNvPr id="22" name="Picture 21">
            <a:extLst>
              <a:ext uri="{FF2B5EF4-FFF2-40B4-BE49-F238E27FC236}">
                <a16:creationId xmlns:a16="http://schemas.microsoft.com/office/drawing/2014/main" id="{734D3980-B8F4-49E4-BADC-88E2D3517DE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4" name="Straight Connector 23">
            <a:extLst>
              <a:ext uri="{FF2B5EF4-FFF2-40B4-BE49-F238E27FC236}">
                <a16:creationId xmlns:a16="http://schemas.microsoft.com/office/drawing/2014/main" id="{90E57DF2-FA2B-4494-B47E-8180C63267B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88955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F9D5B-79A1-9AB8-1FE2-5EA0CF29F375}"/>
              </a:ext>
            </a:extLst>
          </p:cNvPr>
          <p:cNvSpPr>
            <a:spLocks noGrp="1"/>
          </p:cNvSpPr>
          <p:nvPr>
            <p:ph type="title"/>
          </p:nvPr>
        </p:nvSpPr>
        <p:spPr/>
        <p:txBody>
          <a:bodyPr/>
          <a:lstStyle/>
          <a:p>
            <a:r>
              <a:rPr lang="en-US" dirty="0">
                <a:latin typeface="Maiandra GD" panose="020E0502030308020204" pitchFamily="34" charset="0"/>
              </a:rPr>
              <a:t>ARBITRATION</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C3AE50B8-DFA5-6ED6-707C-8E54B6228054}"/>
              </a:ext>
            </a:extLst>
          </p:cNvPr>
          <p:cNvSpPr>
            <a:spLocks noGrp="1"/>
          </p:cNvSpPr>
          <p:nvPr>
            <p:ph idx="1"/>
          </p:nvPr>
        </p:nvSpPr>
        <p:spPr>
          <a:xfrm>
            <a:off x="838200" y="1825625"/>
            <a:ext cx="10515600" cy="3660775"/>
          </a:xfrm>
        </p:spPr>
        <p:txBody>
          <a:bodyPr>
            <a:normAutofit fontScale="92500"/>
          </a:bodyPr>
          <a:lstStyle/>
          <a:p>
            <a:pPr algn="just"/>
            <a:r>
              <a:rPr lang="en-US" sz="3200" dirty="0">
                <a:effectLst/>
                <a:latin typeface="Maiandra GD" panose="020E0502030308020204" pitchFamily="34" charset="0"/>
                <a:ea typeface="Calibri" panose="020F0502020204030204" pitchFamily="34" charset="0"/>
              </a:rPr>
              <a:t>This is a mechanism of alternative dispute resolution, arbitration it is a process by which the parties to a dispute submit their differences to the Judgment of an impartial person or group of persons appointed by Mutual Consent. </a:t>
            </a:r>
          </a:p>
          <a:p>
            <a:pPr algn="just"/>
            <a:r>
              <a:rPr lang="en-US" sz="3200" b="1" dirty="0">
                <a:effectLst/>
                <a:latin typeface="Maiandra GD" panose="020E0502030308020204" pitchFamily="34" charset="0"/>
                <a:ea typeface="Calibri" panose="020F0502020204030204" pitchFamily="34" charset="0"/>
              </a:rPr>
              <a:t>The Arbitration mechanism is governed by law, the Arbitration and conciliation Act, Cap 4, laws of Uganda.</a:t>
            </a:r>
            <a:endParaRPr lang="en-UG" sz="3200" dirty="0">
              <a:latin typeface="Maiandra GD" panose="020E0502030308020204" pitchFamily="34" charset="0"/>
            </a:endParaRPr>
          </a:p>
        </p:txBody>
      </p:sp>
    </p:spTree>
    <p:extLst>
      <p:ext uri="{BB962C8B-B14F-4D97-AF65-F5344CB8AC3E}">
        <p14:creationId xmlns:p14="http://schemas.microsoft.com/office/powerpoint/2010/main" val="3661289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8C017-4C95-3413-D297-81F31D74B61B}"/>
              </a:ext>
            </a:extLst>
          </p:cNvPr>
          <p:cNvSpPr>
            <a:spLocks noGrp="1"/>
          </p:cNvSpPr>
          <p:nvPr>
            <p:ph type="title"/>
          </p:nvPr>
        </p:nvSpPr>
        <p:spPr>
          <a:xfrm>
            <a:off x="373225" y="804519"/>
            <a:ext cx="10681630" cy="1049235"/>
          </a:xfrm>
        </p:spPr>
        <p:txBody>
          <a:bodyPr/>
          <a:lstStyle/>
          <a:p>
            <a:r>
              <a:rPr lang="en-US" dirty="0">
                <a:latin typeface="Maiandra GD" panose="020E0502030308020204" pitchFamily="34" charset="0"/>
              </a:rPr>
              <a:t>TYPES OF ARBITRATION</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8261C37C-B395-1BBE-AED1-331A958AA06B}"/>
              </a:ext>
            </a:extLst>
          </p:cNvPr>
          <p:cNvSpPr>
            <a:spLocks noGrp="1"/>
          </p:cNvSpPr>
          <p:nvPr>
            <p:ph idx="1"/>
          </p:nvPr>
        </p:nvSpPr>
        <p:spPr>
          <a:xfrm>
            <a:off x="373225" y="2015732"/>
            <a:ext cx="10681630" cy="4037749"/>
          </a:xfrm>
        </p:spPr>
        <p:txBody>
          <a:bodyPr>
            <a:normAutofit/>
          </a:bodyPr>
          <a:lstStyle/>
          <a:p>
            <a:pPr algn="just"/>
            <a:endParaRPr lang="en-US" dirty="0">
              <a:latin typeface="Maiandra GD" panose="020E0502030308020204" pitchFamily="34" charset="0"/>
            </a:endParaRPr>
          </a:p>
          <a:p>
            <a:pPr algn="just"/>
            <a:r>
              <a:rPr lang="en-US" b="1" dirty="0">
                <a:latin typeface="Maiandra GD" panose="020E0502030308020204" pitchFamily="34" charset="0"/>
              </a:rPr>
              <a:t>ARBITRATION BY AGREEMENT</a:t>
            </a:r>
          </a:p>
          <a:p>
            <a:pPr marL="0" indent="0" algn="just">
              <a:buNone/>
            </a:pPr>
            <a:r>
              <a:rPr lang="en-US" dirty="0">
                <a:latin typeface="Maiandra GD" panose="020E0502030308020204" pitchFamily="34" charset="0"/>
              </a:rPr>
              <a:t>The stated purpose of the Act is to empower the parties and to increase their autonomy. It has always been the case that if an arbitration agreement existed, the courts would not hear the case until the arbitration procedure had taken place . Disputing parties are thus obliged to submit to the provisions under the Act on the basis of an existence of an agreement to arbitrate in the event that a dispute arises. Section 2(1)(c) provides for the meaning of “Arbitration Agreement”. It states – “an agreement by the parties to submit to arbitration all or certain disputes which have arisen or which may arise between them in respect of a defined legal relationship, whether contractual or not</a:t>
            </a:r>
            <a:endParaRPr lang="en-UG" dirty="0">
              <a:latin typeface="Maiandra GD" panose="020E0502030308020204" pitchFamily="34" charset="0"/>
            </a:endParaRPr>
          </a:p>
        </p:txBody>
      </p:sp>
    </p:spTree>
    <p:extLst>
      <p:ext uri="{BB962C8B-B14F-4D97-AF65-F5344CB8AC3E}">
        <p14:creationId xmlns:p14="http://schemas.microsoft.com/office/powerpoint/2010/main" val="1742256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1595B-9379-9BFA-BDA4-953E2ABBCB36}"/>
              </a:ext>
            </a:extLst>
          </p:cNvPr>
          <p:cNvSpPr>
            <a:spLocks noGrp="1"/>
          </p:cNvSpPr>
          <p:nvPr>
            <p:ph type="title"/>
          </p:nvPr>
        </p:nvSpPr>
        <p:spPr/>
        <p:txBody>
          <a:bodyPr/>
          <a:lstStyle/>
          <a:p>
            <a:r>
              <a:rPr lang="en-US" b="1" dirty="0">
                <a:latin typeface="Maiandra GD" panose="020E0502030308020204" pitchFamily="34" charset="0"/>
              </a:rPr>
              <a:t>Farmland Industries Ltd v. Global Exports Ltd</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4E723FA8-AA51-F3C2-D425-1AF3A696217E}"/>
              </a:ext>
            </a:extLst>
          </p:cNvPr>
          <p:cNvSpPr>
            <a:spLocks noGrp="1"/>
          </p:cNvSpPr>
          <p:nvPr>
            <p:ph idx="1"/>
          </p:nvPr>
        </p:nvSpPr>
        <p:spPr/>
        <p:txBody>
          <a:bodyPr>
            <a:normAutofit/>
          </a:bodyPr>
          <a:lstStyle/>
          <a:p>
            <a:pPr marL="0" indent="0" algn="just">
              <a:buNone/>
            </a:pPr>
            <a:r>
              <a:rPr lang="en-US" sz="2800" dirty="0">
                <a:latin typeface="Maiandra GD" panose="020E0502030308020204" pitchFamily="34" charset="0"/>
              </a:rPr>
              <a:t>it was held that “it was the duty of Courts in arbitration proceedings to carry out the intention of the parties </a:t>
            </a:r>
          </a:p>
          <a:p>
            <a:pPr marL="0" indent="0" algn="just">
              <a:buNone/>
            </a:pPr>
            <a:r>
              <a:rPr lang="en-US" sz="2800" dirty="0">
                <a:latin typeface="Maiandra GD" panose="020E0502030308020204" pitchFamily="34" charset="0"/>
              </a:rPr>
              <a:t>. . . the intention of the parties was that before going for expensive and long procedures of arbitration, the parties had to first negotiate a settlement failing which they could resort to. arbitration.” </a:t>
            </a:r>
            <a:endParaRPr lang="en-UG" sz="2800" dirty="0">
              <a:latin typeface="Maiandra GD" panose="020E0502030308020204" pitchFamily="34" charset="0"/>
            </a:endParaRPr>
          </a:p>
        </p:txBody>
      </p:sp>
    </p:spTree>
    <p:extLst>
      <p:ext uri="{BB962C8B-B14F-4D97-AF65-F5344CB8AC3E}">
        <p14:creationId xmlns:p14="http://schemas.microsoft.com/office/powerpoint/2010/main" val="753031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9A947-B7FD-F945-ACE3-1C7821B9CB77}"/>
              </a:ext>
            </a:extLst>
          </p:cNvPr>
          <p:cNvSpPr>
            <a:spLocks noGrp="1"/>
          </p:cNvSpPr>
          <p:nvPr>
            <p:ph type="title"/>
          </p:nvPr>
        </p:nvSpPr>
        <p:spPr>
          <a:xfrm>
            <a:off x="429209" y="804519"/>
            <a:ext cx="10625646" cy="1049235"/>
          </a:xfrm>
        </p:spPr>
        <p:txBody>
          <a:bodyPr/>
          <a:lstStyle/>
          <a:p>
            <a:r>
              <a:rPr lang="en-US" dirty="0">
                <a:latin typeface="Maiandra GD" panose="020E0502030308020204" pitchFamily="34" charset="0"/>
              </a:rPr>
              <a:t>TYPES OF ARBITRATION</a:t>
            </a:r>
            <a:endParaRPr lang="en-UG" dirty="0"/>
          </a:p>
        </p:txBody>
      </p:sp>
      <p:sp>
        <p:nvSpPr>
          <p:cNvPr id="3" name="Content Placeholder 2">
            <a:extLst>
              <a:ext uri="{FF2B5EF4-FFF2-40B4-BE49-F238E27FC236}">
                <a16:creationId xmlns:a16="http://schemas.microsoft.com/office/drawing/2014/main" id="{20B0C18A-CBF3-81B2-6B02-FCB925473619}"/>
              </a:ext>
            </a:extLst>
          </p:cNvPr>
          <p:cNvSpPr>
            <a:spLocks noGrp="1"/>
          </p:cNvSpPr>
          <p:nvPr>
            <p:ph idx="1"/>
          </p:nvPr>
        </p:nvSpPr>
        <p:spPr>
          <a:xfrm>
            <a:off x="578498" y="2034393"/>
            <a:ext cx="10476357" cy="3733361"/>
          </a:xfrm>
        </p:spPr>
        <p:txBody>
          <a:bodyPr/>
          <a:lstStyle/>
          <a:p>
            <a:pPr algn="just"/>
            <a:r>
              <a:rPr lang="en-US" dirty="0">
                <a:latin typeface="Maiandra GD" panose="020E0502030308020204" pitchFamily="34" charset="0"/>
              </a:rPr>
              <a:t>Arbitration by Order of Court </a:t>
            </a:r>
          </a:p>
          <a:p>
            <a:pPr marL="0" indent="0" algn="just">
              <a:buNone/>
            </a:pPr>
            <a:r>
              <a:rPr lang="en-US" dirty="0">
                <a:latin typeface="Maiandra GD" panose="020E0502030308020204" pitchFamily="34" charset="0"/>
              </a:rPr>
              <a:t>Order XLVII (47) CPR  also provides for Arbitration under Order of Court, also referred to as Court-annexed Arbitration. The beauty of this rule, again as in the spirit of ADR, lies in agreement between the parties. </a:t>
            </a:r>
          </a:p>
          <a:p>
            <a:pPr marL="0" indent="0" algn="just">
              <a:buNone/>
            </a:pPr>
            <a:r>
              <a:rPr lang="en-US" dirty="0">
                <a:latin typeface="Maiandra GD" panose="020E0502030308020204" pitchFamily="34" charset="0"/>
              </a:rPr>
              <a:t>Rule 1 (sub rule 1) of this Order, for instance, provides that – “Where in any suit all the parties interested who are not under disability agree that any matter in difference between them in the suit shall be referred to arbitration, they may, at any time before judgment is pronounced, apply to the court for an order of reference.” </a:t>
            </a:r>
            <a:endParaRPr lang="en-UG" dirty="0">
              <a:latin typeface="Maiandra GD" panose="020E0502030308020204" pitchFamily="34" charset="0"/>
            </a:endParaRPr>
          </a:p>
        </p:txBody>
      </p:sp>
    </p:spTree>
    <p:extLst>
      <p:ext uri="{BB962C8B-B14F-4D97-AF65-F5344CB8AC3E}">
        <p14:creationId xmlns:p14="http://schemas.microsoft.com/office/powerpoint/2010/main" val="1622640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9D2B8-7841-1ED9-8132-D39E8A0F4EB8}"/>
              </a:ext>
            </a:extLst>
          </p:cNvPr>
          <p:cNvSpPr>
            <a:spLocks noGrp="1"/>
          </p:cNvSpPr>
          <p:nvPr>
            <p:ph type="title"/>
          </p:nvPr>
        </p:nvSpPr>
        <p:spPr>
          <a:xfrm>
            <a:off x="983849" y="804520"/>
            <a:ext cx="10071006" cy="804362"/>
          </a:xfrm>
        </p:spPr>
        <p:txBody>
          <a:bodyPr/>
          <a:lstStyle/>
          <a:p>
            <a:r>
              <a:rPr lang="en-US" dirty="0">
                <a:latin typeface="Maiandra GD" panose="020E0502030308020204" pitchFamily="34" charset="0"/>
              </a:rPr>
              <a:t>EFFECT OF ARBITRATION</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8F049D8B-7DBC-60C6-B0D0-D82BA972C95F}"/>
              </a:ext>
            </a:extLst>
          </p:cNvPr>
          <p:cNvSpPr>
            <a:spLocks noGrp="1"/>
          </p:cNvSpPr>
          <p:nvPr>
            <p:ph idx="1"/>
          </p:nvPr>
        </p:nvSpPr>
        <p:spPr>
          <a:xfrm>
            <a:off x="422031" y="1853754"/>
            <a:ext cx="11324492" cy="3914000"/>
          </a:xfrm>
        </p:spPr>
        <p:txBody>
          <a:bodyPr>
            <a:normAutofit/>
          </a:bodyPr>
          <a:lstStyle/>
          <a:p>
            <a:pPr marL="0" indent="0">
              <a:buNone/>
            </a:pPr>
            <a:r>
              <a:rPr lang="en-US" sz="2800" dirty="0">
                <a:latin typeface="Maiandra GD" panose="020E0502030308020204" pitchFamily="34" charset="0"/>
              </a:rPr>
              <a:t>GR- THE AWARD AND ARBITRATION DECISION IS BINDING</a:t>
            </a:r>
          </a:p>
          <a:p>
            <a:r>
              <a:rPr lang="en-US" sz="2800" dirty="0">
                <a:latin typeface="Maiandra GD" panose="020E0502030308020204" pitchFamily="34" charset="0"/>
              </a:rPr>
              <a:t>READ Sec. 5 and Sec 9 of the Act</a:t>
            </a:r>
          </a:p>
          <a:p>
            <a:r>
              <a:rPr lang="en-US" sz="2800" dirty="0">
                <a:latin typeface="Maiandra GD" panose="020E0502030308020204" pitchFamily="34" charset="0"/>
              </a:rPr>
              <a:t>East African Development Bank v </a:t>
            </a:r>
            <a:r>
              <a:rPr lang="en-US" sz="2800" dirty="0" err="1">
                <a:latin typeface="Maiandra GD" panose="020E0502030308020204" pitchFamily="34" charset="0"/>
              </a:rPr>
              <a:t>Ziwa</a:t>
            </a:r>
            <a:r>
              <a:rPr lang="en-US" sz="2800" dirty="0">
                <a:latin typeface="Maiandra GD" panose="020E0502030308020204" pitchFamily="34" charset="0"/>
              </a:rPr>
              <a:t> Horticultural Exporters Limited</a:t>
            </a:r>
          </a:p>
          <a:p>
            <a:r>
              <a:rPr lang="en-US" sz="2400" b="1" dirty="0">
                <a:latin typeface="Maiandra GD" panose="020E0502030308020204" pitchFamily="34" charset="0"/>
              </a:rPr>
              <a:t>Oil Seeds (Uganda) Limited vs Uganda Development Bank</a:t>
            </a:r>
            <a:r>
              <a:rPr lang="en-US" sz="2400" dirty="0">
                <a:latin typeface="Maiandra GD" panose="020E0502030308020204" pitchFamily="34" charset="0"/>
              </a:rPr>
              <a:t>, </a:t>
            </a:r>
            <a:r>
              <a:rPr lang="en-US" sz="2400" dirty="0" err="1">
                <a:latin typeface="Maiandra GD" panose="020E0502030308020204" pitchFamily="34" charset="0"/>
              </a:rPr>
              <a:t>Karokora</a:t>
            </a:r>
            <a:r>
              <a:rPr lang="en-US" sz="2400" dirty="0">
                <a:latin typeface="Maiandra GD" panose="020E0502030308020204" pitchFamily="34" charset="0"/>
              </a:rPr>
              <a:t> JSC., stated that, “… the Court has jurisdiction to interfere with the arbitrator’s award if it is found to be necessary in the interest of Justice.”</a:t>
            </a:r>
            <a:endParaRPr lang="en-UG" sz="2800" dirty="0">
              <a:latin typeface="Maiandra GD" panose="020E0502030308020204" pitchFamily="34" charset="0"/>
            </a:endParaRPr>
          </a:p>
        </p:txBody>
      </p:sp>
    </p:spTree>
    <p:extLst>
      <p:ext uri="{BB962C8B-B14F-4D97-AF65-F5344CB8AC3E}">
        <p14:creationId xmlns:p14="http://schemas.microsoft.com/office/powerpoint/2010/main" val="12207492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C63FD-C33B-9E79-5005-5F63C6DAA21C}"/>
              </a:ext>
            </a:extLst>
          </p:cNvPr>
          <p:cNvSpPr>
            <a:spLocks noGrp="1"/>
          </p:cNvSpPr>
          <p:nvPr>
            <p:ph type="title"/>
          </p:nvPr>
        </p:nvSpPr>
        <p:spPr>
          <a:xfrm>
            <a:off x="1451579" y="804519"/>
            <a:ext cx="9603275" cy="723339"/>
          </a:xfrm>
        </p:spPr>
        <p:txBody>
          <a:bodyPr/>
          <a:lstStyle/>
          <a:p>
            <a:pPr algn="just"/>
            <a:r>
              <a:rPr lang="en-US" dirty="0">
                <a:latin typeface="Maiandra GD" panose="020E0502030308020204" pitchFamily="34" charset="0"/>
              </a:rPr>
              <a:t>EFFECT OF ARBITRATION</a:t>
            </a:r>
            <a:endParaRPr lang="en-US" dirty="0"/>
          </a:p>
        </p:txBody>
      </p:sp>
      <p:sp>
        <p:nvSpPr>
          <p:cNvPr id="3" name="Content Placeholder 2">
            <a:extLst>
              <a:ext uri="{FF2B5EF4-FFF2-40B4-BE49-F238E27FC236}">
                <a16:creationId xmlns:a16="http://schemas.microsoft.com/office/drawing/2014/main" id="{C4B765D0-860F-5F2A-9338-049B987CDC26}"/>
              </a:ext>
            </a:extLst>
          </p:cNvPr>
          <p:cNvSpPr>
            <a:spLocks noGrp="1"/>
          </p:cNvSpPr>
          <p:nvPr>
            <p:ph idx="1"/>
          </p:nvPr>
        </p:nvSpPr>
        <p:spPr>
          <a:xfrm>
            <a:off x="717631" y="2015732"/>
            <a:ext cx="10337224" cy="4037749"/>
          </a:xfrm>
        </p:spPr>
        <p:txBody>
          <a:bodyPr>
            <a:noAutofit/>
          </a:bodyPr>
          <a:lstStyle/>
          <a:p>
            <a:pPr marL="0" indent="0" algn="just">
              <a:buNone/>
            </a:pPr>
            <a:r>
              <a:rPr lang="en-US" sz="2400" dirty="0"/>
              <a:t>He further relied on the persuasive authority </a:t>
            </a:r>
            <a:r>
              <a:rPr lang="en-US" sz="2400" b="1" i="1" dirty="0"/>
              <a:t>of Rashid Moledina &amp; Co. (Mombasa) Ltd &amp; 16 Also see the cases of </a:t>
            </a:r>
            <a:r>
              <a:rPr lang="en-US" sz="2400" b="1" i="1" dirty="0" err="1"/>
              <a:t>Kayondo</a:t>
            </a:r>
            <a:r>
              <a:rPr lang="en-US" sz="2400" b="1" i="1" dirty="0"/>
              <a:t> vs. Co-operative Bank (U) Ltd, Civil Appeal No. 10 of 1991 and </a:t>
            </a:r>
            <a:r>
              <a:rPr lang="en-US" sz="2400" b="1" i="1" dirty="0" err="1"/>
              <a:t>Kameke</a:t>
            </a:r>
            <a:r>
              <a:rPr lang="en-US" sz="2400" b="1" i="1" dirty="0"/>
              <a:t> Growers Co-operative Union vs Bukedi Co-operative Union, Civil Appeal No. 989 of 1994 , </a:t>
            </a:r>
            <a:r>
              <a:rPr lang="en-US" sz="2400" dirty="0"/>
              <a:t>in which the issue of Court jurisdiction in arbitration matters also came up. 17 Supreme Court Civil Appeal No. 203 of 1995 9 Others v Hoima Ginneries Ltd18 in which a question arose as to whether or not, having regard to the arbitration award, the High Court had any jurisdiction to set aside or remit the award to the appeal committee.</a:t>
            </a:r>
          </a:p>
        </p:txBody>
      </p:sp>
    </p:spTree>
    <p:extLst>
      <p:ext uri="{BB962C8B-B14F-4D97-AF65-F5344CB8AC3E}">
        <p14:creationId xmlns:p14="http://schemas.microsoft.com/office/powerpoint/2010/main" val="26238538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465A1-98E7-3682-A299-4F1D4BDC0396}"/>
              </a:ext>
            </a:extLst>
          </p:cNvPr>
          <p:cNvSpPr>
            <a:spLocks noGrp="1"/>
          </p:cNvSpPr>
          <p:nvPr>
            <p:ph type="title"/>
          </p:nvPr>
        </p:nvSpPr>
        <p:spPr/>
        <p:txBody>
          <a:bodyPr/>
          <a:lstStyle/>
          <a:p>
            <a:r>
              <a:rPr lang="en-US" dirty="0">
                <a:latin typeface="Maiandra GD" panose="020E0502030308020204" pitchFamily="34" charset="0"/>
              </a:rPr>
              <a:t>PROCEDURE FOR ARBITRATION</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733B80F2-9D68-2424-D191-C4ADF449CDB5}"/>
              </a:ext>
            </a:extLst>
          </p:cNvPr>
          <p:cNvSpPr>
            <a:spLocks noGrp="1"/>
          </p:cNvSpPr>
          <p:nvPr>
            <p:ph idx="1"/>
          </p:nvPr>
        </p:nvSpPr>
        <p:spPr>
          <a:xfrm>
            <a:off x="1175657" y="2015732"/>
            <a:ext cx="10636898" cy="4037749"/>
          </a:xfrm>
        </p:spPr>
        <p:txBody>
          <a:bodyPr>
            <a:normAutofit fontScale="85000" lnSpcReduction="10000"/>
          </a:bodyPr>
          <a:lstStyle/>
          <a:p>
            <a:pPr marL="0" indent="0" algn="just">
              <a:buNone/>
            </a:pPr>
            <a:r>
              <a:rPr lang="en-US" dirty="0">
                <a:latin typeface="Maiandra GD" panose="020E0502030308020204" pitchFamily="34" charset="0"/>
              </a:rPr>
              <a:t>a)A statement of Claim is filed at Centre for Arbitration and Dispute  Resolution (CADER) by the Party initiating the arbitration proceedings detailing the brief facts pertaining to the dispute and the issues to be resolved, as well as the relief or remedy sought. It should also include a nomination of an arbitrator. </a:t>
            </a:r>
          </a:p>
          <a:p>
            <a:pPr marL="0" indent="0" algn="just">
              <a:buNone/>
            </a:pPr>
            <a:r>
              <a:rPr lang="en-US" dirty="0">
                <a:latin typeface="Maiandra GD" panose="020E0502030308020204" pitchFamily="34" charset="0"/>
              </a:rPr>
              <a:t>b) A copy of the filed Statement of Claim is then served upon the Respondent who then responds with a statement of Defense within ample or reasonable time. Such time may be proposed by the Claimant, unless agreed otherwise. </a:t>
            </a:r>
          </a:p>
          <a:p>
            <a:pPr marL="0" indent="0" algn="just">
              <a:buNone/>
            </a:pPr>
            <a:r>
              <a:rPr lang="en-US" dirty="0">
                <a:latin typeface="Maiandra GD" panose="020E0502030308020204" pitchFamily="34" charset="0"/>
              </a:rPr>
              <a:t>c) The Parties involved in the dispute appoint one or more arbitrators as may be agreed upon. If they fail to agree on an arbitrator, the Centre for Arbitration and Dispute Resolution (CADER) provides on. The procedure for appointment of an Arbitrator is informal and agreed upon by the Parties </a:t>
            </a:r>
          </a:p>
          <a:p>
            <a:pPr marL="0" indent="0" algn="just">
              <a:buNone/>
            </a:pPr>
            <a:r>
              <a:rPr lang="en-US" dirty="0">
                <a:latin typeface="Maiandra GD" panose="020E0502030308020204" pitchFamily="34" charset="0"/>
              </a:rPr>
              <a:t>d) Each party is treated equally during arbitration proceedings with reasonable opportunity to present their case</a:t>
            </a:r>
            <a:endParaRPr lang="en-UG" dirty="0">
              <a:latin typeface="Maiandra GD" panose="020E0502030308020204" pitchFamily="34" charset="0"/>
            </a:endParaRPr>
          </a:p>
        </p:txBody>
      </p:sp>
    </p:spTree>
    <p:extLst>
      <p:ext uri="{BB962C8B-B14F-4D97-AF65-F5344CB8AC3E}">
        <p14:creationId xmlns:p14="http://schemas.microsoft.com/office/powerpoint/2010/main" val="3706461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FBA91-6AB5-EABD-E6FA-BBBF0EB6FC67}"/>
              </a:ext>
            </a:extLst>
          </p:cNvPr>
          <p:cNvSpPr>
            <a:spLocks noGrp="1"/>
          </p:cNvSpPr>
          <p:nvPr>
            <p:ph type="title"/>
          </p:nvPr>
        </p:nvSpPr>
        <p:spPr/>
        <p:txBody>
          <a:bodyPr/>
          <a:lstStyle/>
          <a:p>
            <a:r>
              <a:rPr lang="en-US" dirty="0">
                <a:latin typeface="Maiandra GD" panose="020E0502030308020204" pitchFamily="34" charset="0"/>
              </a:rPr>
              <a:t>PROCEDURE FOR ARBITRATION</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97426B0B-695C-5BFA-DABF-A9A2E5D29033}"/>
              </a:ext>
            </a:extLst>
          </p:cNvPr>
          <p:cNvSpPr>
            <a:spLocks noGrp="1"/>
          </p:cNvSpPr>
          <p:nvPr>
            <p:ph idx="1"/>
          </p:nvPr>
        </p:nvSpPr>
        <p:spPr>
          <a:xfrm>
            <a:off x="466531" y="2015731"/>
            <a:ext cx="11196734" cy="4179795"/>
          </a:xfrm>
        </p:spPr>
        <p:txBody>
          <a:bodyPr>
            <a:normAutofit lnSpcReduction="10000"/>
          </a:bodyPr>
          <a:lstStyle/>
          <a:p>
            <a:pPr marL="0" indent="0" algn="just">
              <a:buNone/>
            </a:pPr>
            <a:r>
              <a:rPr lang="en-US" dirty="0">
                <a:latin typeface="Maiandra GD" panose="020E0502030308020204" pitchFamily="34" charset="0"/>
              </a:rPr>
              <a:t>e)If there is a default by any of the parties in fulfilling his obligation in the course of or prior to the start of the proceedings, the arbitral tribunal shall act accordingly in either terminating the proceedings or making an award with the evidence before it</a:t>
            </a:r>
          </a:p>
          <a:p>
            <a:pPr marL="0" indent="0" algn="just">
              <a:buNone/>
            </a:pPr>
            <a:r>
              <a:rPr lang="en-US" dirty="0">
                <a:latin typeface="Maiandra GD" panose="020E0502030308020204" pitchFamily="34" charset="0"/>
              </a:rPr>
              <a:t> f) The Arbitral tribunal decides the dispute according to rules of law chosen by the parties</a:t>
            </a:r>
          </a:p>
          <a:p>
            <a:pPr marL="0" indent="0" algn="just">
              <a:buNone/>
            </a:pPr>
            <a:r>
              <a:rPr lang="en-US" dirty="0">
                <a:latin typeface="Maiandra GD" panose="020E0502030308020204" pitchFamily="34" charset="0"/>
              </a:rPr>
              <a:t>g) Proceedings during arbitration may either involve hearing oral arguments or filing of written submissions</a:t>
            </a:r>
          </a:p>
          <a:p>
            <a:pPr marL="0" indent="0" algn="just">
              <a:buNone/>
            </a:pPr>
            <a:r>
              <a:rPr lang="en-US" dirty="0">
                <a:latin typeface="Maiandra GD" panose="020E0502030308020204" pitchFamily="34" charset="0"/>
              </a:rPr>
              <a:t>h) The tribunal is mandated to make its award in writing within two months after having been called on to act after which, the proceedings are terminated.</a:t>
            </a:r>
          </a:p>
          <a:p>
            <a:pPr marL="0" indent="0" algn="just">
              <a:buNone/>
            </a:pPr>
            <a:r>
              <a:rPr lang="en-US" dirty="0" err="1">
                <a:latin typeface="Maiandra GD" panose="020E0502030308020204" pitchFamily="34" charset="0"/>
              </a:rPr>
              <a:t>i</a:t>
            </a:r>
            <a:r>
              <a:rPr lang="en-US" dirty="0">
                <a:latin typeface="Maiandra GD" panose="020E0502030308020204" pitchFamily="34" charset="0"/>
              </a:rPr>
              <a:t>) The award is recognized as binding under the Act and can be enforced as if it were a decree of Court .</a:t>
            </a:r>
            <a:endParaRPr lang="en-UG" dirty="0">
              <a:latin typeface="Maiandra GD" panose="020E0502030308020204" pitchFamily="34" charset="0"/>
            </a:endParaRPr>
          </a:p>
        </p:txBody>
      </p:sp>
    </p:spTree>
    <p:extLst>
      <p:ext uri="{BB962C8B-B14F-4D97-AF65-F5344CB8AC3E}">
        <p14:creationId xmlns:p14="http://schemas.microsoft.com/office/powerpoint/2010/main" val="37827688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52580-1509-BB55-88B9-3E4A0BAC0F14}"/>
              </a:ext>
            </a:extLst>
          </p:cNvPr>
          <p:cNvSpPr>
            <a:spLocks noGrp="1"/>
          </p:cNvSpPr>
          <p:nvPr>
            <p:ph type="title"/>
          </p:nvPr>
        </p:nvSpPr>
        <p:spPr/>
        <p:txBody>
          <a:bodyPr/>
          <a:lstStyle/>
          <a:p>
            <a:r>
              <a:rPr lang="en-US" dirty="0">
                <a:latin typeface="Maiandra GD" panose="020E0502030308020204" pitchFamily="34" charset="0"/>
              </a:rPr>
              <a:t>CONCILIATION</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7D8C9D72-3FB3-0166-4399-A43E8A838A47}"/>
              </a:ext>
            </a:extLst>
          </p:cNvPr>
          <p:cNvSpPr>
            <a:spLocks noGrp="1"/>
          </p:cNvSpPr>
          <p:nvPr>
            <p:ph idx="1"/>
          </p:nvPr>
        </p:nvSpPr>
        <p:spPr/>
        <p:txBody>
          <a:bodyPr>
            <a:normAutofit/>
          </a:bodyPr>
          <a:lstStyle/>
          <a:p>
            <a:pPr algn="just"/>
            <a:r>
              <a:rPr lang="en-US" sz="3200" dirty="0">
                <a:effectLst/>
                <a:latin typeface="Maiandra GD" panose="020E0502030308020204" pitchFamily="34" charset="0"/>
                <a:ea typeface="Calibri" panose="020F0502020204030204" pitchFamily="34" charset="0"/>
                <a:cs typeface="Times New Roman" panose="02020603050405020304" pitchFamily="18" charset="0"/>
              </a:rPr>
              <a:t>Conciliation is a mechanism of alternative dispute resolution, in this process an independent third party or neutral person assists the parties to settle their differences but May, if necessary, delivers his / her opinion to the merits of the dispute.</a:t>
            </a:r>
            <a:endParaRPr lang="en-UG" sz="3200" dirty="0">
              <a:effectLst/>
              <a:latin typeface="Maiandra GD" panose="020E0502030308020204" pitchFamily="34" charset="0"/>
              <a:ea typeface="Calibri" panose="020F0502020204030204" pitchFamily="34" charset="0"/>
              <a:cs typeface="Times New Roman" panose="02020603050405020304" pitchFamily="18" charset="0"/>
            </a:endParaRPr>
          </a:p>
          <a:p>
            <a:pPr algn="just"/>
            <a:endParaRPr lang="en-UG" sz="3200" dirty="0">
              <a:latin typeface="Maiandra GD" panose="020E0502030308020204" pitchFamily="34" charset="0"/>
            </a:endParaRPr>
          </a:p>
        </p:txBody>
      </p:sp>
    </p:spTree>
    <p:extLst>
      <p:ext uri="{BB962C8B-B14F-4D97-AF65-F5344CB8AC3E}">
        <p14:creationId xmlns:p14="http://schemas.microsoft.com/office/powerpoint/2010/main" val="8023675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0DBFB-0958-B739-3FB8-3E02997AAB34}"/>
              </a:ext>
            </a:extLst>
          </p:cNvPr>
          <p:cNvSpPr>
            <a:spLocks noGrp="1"/>
          </p:cNvSpPr>
          <p:nvPr>
            <p:ph type="title"/>
          </p:nvPr>
        </p:nvSpPr>
        <p:spPr/>
        <p:txBody>
          <a:bodyPr/>
          <a:lstStyle/>
          <a:p>
            <a:r>
              <a:rPr lang="en-US" dirty="0">
                <a:latin typeface="Maiandra GD" panose="020E0502030308020204" pitchFamily="34" charset="0"/>
              </a:rPr>
              <a:t>CONCILIATION</a:t>
            </a:r>
            <a:endParaRPr lang="en-US" dirty="0"/>
          </a:p>
        </p:txBody>
      </p:sp>
      <p:sp>
        <p:nvSpPr>
          <p:cNvPr id="3" name="Content Placeholder 2">
            <a:extLst>
              <a:ext uri="{FF2B5EF4-FFF2-40B4-BE49-F238E27FC236}">
                <a16:creationId xmlns:a16="http://schemas.microsoft.com/office/drawing/2014/main" id="{2A86AC7E-5847-2627-0977-6EF417401C14}"/>
              </a:ext>
            </a:extLst>
          </p:cNvPr>
          <p:cNvSpPr>
            <a:spLocks noGrp="1"/>
          </p:cNvSpPr>
          <p:nvPr>
            <p:ph idx="1"/>
          </p:nvPr>
        </p:nvSpPr>
        <p:spPr/>
        <p:txBody>
          <a:bodyPr/>
          <a:lstStyle/>
          <a:p>
            <a:pPr marL="0" indent="0" algn="just">
              <a:buNone/>
            </a:pPr>
            <a:r>
              <a:rPr lang="en-US" dirty="0">
                <a:latin typeface="Maiandra GD" panose="020E0502030308020204" pitchFamily="34" charset="0"/>
              </a:rPr>
              <a:t>The parties to the dispute arrive at their solution independently and impartially as stipulated by Section 53 of the Act. </a:t>
            </a:r>
          </a:p>
          <a:p>
            <a:pPr marL="0" indent="0" algn="just">
              <a:buNone/>
            </a:pPr>
            <a:r>
              <a:rPr lang="en-US" dirty="0">
                <a:latin typeface="Maiandra GD" panose="020E0502030308020204" pitchFamily="34" charset="0"/>
              </a:rPr>
              <a:t>The Act provides the basis for which the Conciliator plays his role. It states that</a:t>
            </a:r>
            <a:r>
              <a:rPr lang="en-US" b="1" i="1" dirty="0">
                <a:latin typeface="Maiandra GD" panose="020E0502030308020204" pitchFamily="34" charset="0"/>
              </a:rPr>
              <a:t>:</a:t>
            </a:r>
          </a:p>
          <a:p>
            <a:pPr marL="0" indent="0" algn="just">
              <a:buNone/>
            </a:pPr>
            <a:r>
              <a:rPr lang="en-US" b="1" i="1" dirty="0">
                <a:latin typeface="Maiandra GD" panose="020E0502030308020204" pitchFamily="34" charset="0"/>
              </a:rPr>
              <a:t>“ The Conciliator shall be guided by principles of objectivity, fairness and justice, giving consideration to, among other things, the rights and obligations of the parties, the usages of the trade concerned and the circumstances surrounding the dispute, including any previous business practices between the parties.”</a:t>
            </a:r>
          </a:p>
        </p:txBody>
      </p:sp>
    </p:spTree>
    <p:extLst>
      <p:ext uri="{BB962C8B-B14F-4D97-AF65-F5344CB8AC3E}">
        <p14:creationId xmlns:p14="http://schemas.microsoft.com/office/powerpoint/2010/main" val="3204506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06E8A-93D8-0747-B7FF-EFE76C50BBF4}"/>
              </a:ext>
            </a:extLst>
          </p:cNvPr>
          <p:cNvSpPr>
            <a:spLocks noGrp="1"/>
          </p:cNvSpPr>
          <p:nvPr>
            <p:ph type="title"/>
          </p:nvPr>
        </p:nvSpPr>
        <p:spPr/>
        <p:txBody>
          <a:bodyPr/>
          <a:lstStyle/>
          <a:p>
            <a:r>
              <a:rPr lang="en-US" dirty="0">
                <a:latin typeface="Maiandra GD" panose="020E0502030308020204" pitchFamily="34" charset="0"/>
              </a:rPr>
              <a:t>REFERENCES </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A91DC33A-FB9D-5EE1-7EA5-DA20106609C0}"/>
              </a:ext>
            </a:extLst>
          </p:cNvPr>
          <p:cNvSpPr>
            <a:spLocks noGrp="1"/>
          </p:cNvSpPr>
          <p:nvPr>
            <p:ph idx="1"/>
          </p:nvPr>
        </p:nvSpPr>
        <p:spPr>
          <a:xfrm>
            <a:off x="1451579" y="2015732"/>
            <a:ext cx="6615975" cy="3922081"/>
          </a:xfrm>
        </p:spPr>
        <p:txBody>
          <a:bodyPr>
            <a:normAutofit fontScale="70000" lnSpcReduction="20000"/>
          </a:bodyPr>
          <a:lstStyle/>
          <a:p>
            <a:pPr marL="0" lvl="0" indent="0" algn="just">
              <a:lnSpc>
                <a:spcPct val="150000"/>
              </a:lnSpc>
              <a:spcAft>
                <a:spcPts val="800"/>
              </a:spcAft>
              <a:buNone/>
            </a:pPr>
            <a:r>
              <a:rPr lang="en-US" sz="2300" b="1" dirty="0">
                <a:effectLst/>
                <a:latin typeface="Maiandra GD" panose="020E0502030308020204" pitchFamily="34" charset="0"/>
                <a:ea typeface="Calibri" panose="020F0502020204030204" pitchFamily="34" charset="0"/>
                <a:cs typeface="Times New Roman" panose="02020603050405020304" pitchFamily="18" charset="0"/>
              </a:rPr>
              <a:t>Constitution of Uganda (1995) AS AMENDED) </a:t>
            </a:r>
            <a:endParaRPr lang="en-UG" sz="2300" dirty="0">
              <a:effectLst/>
              <a:latin typeface="Maiandra GD" panose="020E0502030308020204" pitchFamily="34" charset="0"/>
              <a:ea typeface="Calibri" panose="020F0502020204030204" pitchFamily="34" charset="0"/>
              <a:cs typeface="Times New Roman" panose="02020603050405020304" pitchFamily="18" charset="0"/>
            </a:endParaRPr>
          </a:p>
          <a:p>
            <a:pPr marL="0" lvl="0" indent="0" algn="just">
              <a:lnSpc>
                <a:spcPct val="150000"/>
              </a:lnSpc>
              <a:spcAft>
                <a:spcPts val="800"/>
              </a:spcAft>
              <a:buNone/>
            </a:pPr>
            <a:r>
              <a:rPr lang="en-US" sz="2300" b="1" dirty="0">
                <a:effectLst/>
                <a:latin typeface="Maiandra GD" panose="020E0502030308020204" pitchFamily="34" charset="0"/>
                <a:ea typeface="Calibri" panose="020F0502020204030204" pitchFamily="34" charset="0"/>
                <a:cs typeface="Times New Roman" panose="02020603050405020304" pitchFamily="18" charset="0"/>
              </a:rPr>
              <a:t>The Arbitration and conciliation Act Cap 5, Laws of Uganda</a:t>
            </a:r>
          </a:p>
          <a:p>
            <a:pPr marL="0" lvl="0" indent="0" algn="just">
              <a:lnSpc>
                <a:spcPct val="150000"/>
              </a:lnSpc>
              <a:spcAft>
                <a:spcPts val="800"/>
              </a:spcAft>
              <a:buNone/>
            </a:pPr>
            <a:r>
              <a:rPr lang="en-US" sz="2300" b="1" dirty="0">
                <a:effectLst/>
                <a:latin typeface="Maiandra GD" panose="020E0502030308020204" pitchFamily="34" charset="0"/>
                <a:ea typeface="Calibri" panose="020F0502020204030204" pitchFamily="34" charset="0"/>
                <a:cs typeface="Times New Roman" panose="02020603050405020304" pitchFamily="18" charset="0"/>
              </a:rPr>
              <a:t>The Judicature Act, Cap 16 Laws of Uganda.</a:t>
            </a:r>
            <a:endParaRPr lang="en-UG" sz="2300" dirty="0">
              <a:effectLst/>
              <a:latin typeface="Maiandra GD" panose="020E0502030308020204" pitchFamily="34" charset="0"/>
              <a:ea typeface="Calibri" panose="020F0502020204030204" pitchFamily="34" charset="0"/>
              <a:cs typeface="Times New Roman" panose="02020603050405020304" pitchFamily="18" charset="0"/>
            </a:endParaRPr>
          </a:p>
          <a:p>
            <a:pPr marL="0" lvl="0" indent="0" algn="just">
              <a:lnSpc>
                <a:spcPct val="150000"/>
              </a:lnSpc>
              <a:spcAft>
                <a:spcPts val="800"/>
              </a:spcAft>
              <a:buNone/>
            </a:pPr>
            <a:r>
              <a:rPr lang="en-US" sz="2300" b="1" dirty="0">
                <a:effectLst/>
                <a:latin typeface="Maiandra GD" panose="020E0502030308020204" pitchFamily="34" charset="0"/>
                <a:ea typeface="Calibri" panose="020F0502020204030204" pitchFamily="34" charset="0"/>
                <a:cs typeface="Times New Roman" panose="02020603050405020304" pitchFamily="18" charset="0"/>
              </a:rPr>
              <a:t>The Magistrate Courts Act Cap 19, Laws of Uganda.</a:t>
            </a:r>
            <a:endParaRPr lang="en-UG" sz="2300" dirty="0">
              <a:effectLst/>
              <a:latin typeface="Maiandra GD" panose="020E0502030308020204" pitchFamily="34" charset="0"/>
              <a:ea typeface="Calibri" panose="020F0502020204030204" pitchFamily="34" charset="0"/>
              <a:cs typeface="Times New Roman" panose="02020603050405020304" pitchFamily="18" charset="0"/>
            </a:endParaRPr>
          </a:p>
          <a:p>
            <a:pPr marL="0" lvl="0" indent="0" algn="just">
              <a:lnSpc>
                <a:spcPct val="150000"/>
              </a:lnSpc>
              <a:spcAft>
                <a:spcPts val="800"/>
              </a:spcAft>
              <a:buNone/>
            </a:pPr>
            <a:r>
              <a:rPr lang="en-US" sz="2300" b="1" dirty="0">
                <a:effectLst/>
                <a:latin typeface="Maiandra GD" panose="020E0502030308020204" pitchFamily="34" charset="0"/>
                <a:ea typeface="Calibri" panose="020F0502020204030204" pitchFamily="34" charset="0"/>
                <a:cs typeface="Times New Roman" panose="02020603050405020304" pitchFamily="18" charset="0"/>
              </a:rPr>
              <a:t>The civil procedure Rules, SI 71-1 Laws of Uganda.</a:t>
            </a:r>
            <a:endParaRPr lang="en-UG" sz="2300" dirty="0">
              <a:effectLst/>
              <a:latin typeface="Maiandra GD" panose="020E0502030308020204" pitchFamily="34" charset="0"/>
              <a:ea typeface="Calibri" panose="020F0502020204030204" pitchFamily="34" charset="0"/>
              <a:cs typeface="Times New Roman" panose="02020603050405020304" pitchFamily="18" charset="0"/>
            </a:endParaRPr>
          </a:p>
          <a:p>
            <a:pPr marL="0" lvl="0" indent="0" algn="just">
              <a:lnSpc>
                <a:spcPct val="150000"/>
              </a:lnSpc>
              <a:spcAft>
                <a:spcPts val="800"/>
              </a:spcAft>
              <a:buNone/>
            </a:pPr>
            <a:r>
              <a:rPr lang="en-US" sz="2300" b="1" dirty="0">
                <a:effectLst/>
                <a:latin typeface="Maiandra GD" panose="020E0502030308020204" pitchFamily="34" charset="0"/>
                <a:ea typeface="Calibri" panose="020F0502020204030204" pitchFamily="34" charset="0"/>
                <a:cs typeface="Times New Roman" panose="02020603050405020304" pitchFamily="18" charset="0"/>
              </a:rPr>
              <a:t>The Judicature Mediation Rules 2013, Laws of Uganda.</a:t>
            </a:r>
            <a:endParaRPr lang="en-UG" sz="2300" dirty="0">
              <a:effectLst/>
              <a:latin typeface="Maiandra GD" panose="020E0502030308020204" pitchFamily="34" charset="0"/>
              <a:ea typeface="Calibri" panose="020F0502020204030204" pitchFamily="34" charset="0"/>
              <a:cs typeface="Times New Roman" panose="02020603050405020304" pitchFamily="18" charset="0"/>
            </a:endParaRPr>
          </a:p>
          <a:p>
            <a:pPr marL="0" lvl="0" indent="0" algn="just">
              <a:lnSpc>
                <a:spcPct val="150000"/>
              </a:lnSpc>
              <a:spcAft>
                <a:spcPts val="800"/>
              </a:spcAft>
              <a:buNone/>
            </a:pPr>
            <a:r>
              <a:rPr lang="en-US" sz="2300" b="1" dirty="0">
                <a:effectLst/>
                <a:latin typeface="Maiandra GD" panose="020E0502030308020204" pitchFamily="34" charset="0"/>
                <a:ea typeface="Calibri" panose="020F0502020204030204" pitchFamily="34" charset="0"/>
                <a:cs typeface="Times New Roman" panose="02020603050405020304" pitchFamily="18" charset="0"/>
              </a:rPr>
              <a:t>Case laws.</a:t>
            </a:r>
            <a:endParaRPr lang="en-UG" sz="2300" dirty="0">
              <a:effectLst/>
              <a:latin typeface="Maiandra GD" panose="020E0502030308020204" pitchFamily="34" charset="0"/>
              <a:ea typeface="Calibri" panose="020F0502020204030204" pitchFamily="34" charset="0"/>
              <a:cs typeface="Times New Roman" panose="02020603050405020304" pitchFamily="18" charset="0"/>
            </a:endParaRPr>
          </a:p>
          <a:p>
            <a:endParaRPr lang="en-UG" dirty="0">
              <a:latin typeface="Maiandra GD" panose="020E0502030308020204" pitchFamily="34" charset="0"/>
            </a:endParaRPr>
          </a:p>
        </p:txBody>
      </p:sp>
    </p:spTree>
    <p:extLst>
      <p:ext uri="{BB962C8B-B14F-4D97-AF65-F5344CB8AC3E}">
        <p14:creationId xmlns:p14="http://schemas.microsoft.com/office/powerpoint/2010/main" val="28552561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31BAA-404F-2D53-5D0C-7D65F257E301}"/>
              </a:ext>
            </a:extLst>
          </p:cNvPr>
          <p:cNvSpPr>
            <a:spLocks noGrp="1"/>
          </p:cNvSpPr>
          <p:nvPr>
            <p:ph type="title"/>
          </p:nvPr>
        </p:nvSpPr>
        <p:spPr/>
        <p:txBody>
          <a:bodyPr/>
          <a:lstStyle/>
          <a:p>
            <a:r>
              <a:rPr lang="en-US" dirty="0">
                <a:latin typeface="Maiandra GD" panose="020E0502030308020204" pitchFamily="34" charset="0"/>
              </a:rPr>
              <a:t>PROCEDURE FOR CONCILIATION</a:t>
            </a:r>
          </a:p>
        </p:txBody>
      </p:sp>
      <p:sp>
        <p:nvSpPr>
          <p:cNvPr id="3" name="Content Placeholder 2">
            <a:extLst>
              <a:ext uri="{FF2B5EF4-FFF2-40B4-BE49-F238E27FC236}">
                <a16:creationId xmlns:a16="http://schemas.microsoft.com/office/drawing/2014/main" id="{A4CFB8CF-F80A-3147-6A7A-A98E8587F848}"/>
              </a:ext>
            </a:extLst>
          </p:cNvPr>
          <p:cNvSpPr>
            <a:spLocks noGrp="1"/>
          </p:cNvSpPr>
          <p:nvPr>
            <p:ph idx="1"/>
          </p:nvPr>
        </p:nvSpPr>
        <p:spPr>
          <a:xfrm>
            <a:off x="1451579" y="2015732"/>
            <a:ext cx="9603275" cy="3829483"/>
          </a:xfrm>
        </p:spPr>
        <p:txBody>
          <a:bodyPr>
            <a:normAutofit fontScale="92500" lnSpcReduction="20000"/>
          </a:bodyPr>
          <a:lstStyle/>
          <a:p>
            <a:pPr algn="just"/>
            <a:r>
              <a:rPr lang="en-US" dirty="0">
                <a:latin typeface="Maiandra GD" panose="020E0502030308020204" pitchFamily="34" charset="0"/>
              </a:rPr>
              <a:t>The party initiating the proceedings sends to the other party a written invitation for conciliation which is only initiated if the other party accepts the invitation by replying to the same within 21 days.</a:t>
            </a:r>
          </a:p>
          <a:p>
            <a:pPr algn="just"/>
            <a:r>
              <a:rPr lang="en-US" dirty="0">
                <a:latin typeface="Maiandra GD" panose="020E0502030308020204" pitchFamily="34" charset="0"/>
              </a:rPr>
              <a:t> Similar to arbitration proceedings, the parties appoint a Conciliator. </a:t>
            </a:r>
          </a:p>
          <a:p>
            <a:pPr algn="just"/>
            <a:r>
              <a:rPr lang="en-US" dirty="0">
                <a:latin typeface="Maiandra GD" panose="020E0502030308020204" pitchFamily="34" charset="0"/>
              </a:rPr>
              <a:t>Each party then submits to the Conciliator a brief written statement describing the general nature of the dispute and the points at issue. </a:t>
            </a:r>
          </a:p>
          <a:p>
            <a:pPr algn="just"/>
            <a:r>
              <a:rPr lang="en-US" dirty="0">
                <a:latin typeface="Maiandra GD" panose="020E0502030308020204" pitchFamily="34" charset="0"/>
              </a:rPr>
              <a:t>Once elements of settlement surface during the course of the proceedings, the Conciliator helps the parties to draft a settlement agreement, which is signed by the parties, hence terminating the proceedings.</a:t>
            </a:r>
          </a:p>
          <a:p>
            <a:pPr algn="just"/>
            <a:r>
              <a:rPr lang="en-US" dirty="0">
                <a:latin typeface="Maiandra GD" panose="020E0502030308020204" pitchFamily="34" charset="0"/>
              </a:rPr>
              <a:t>The Settlement agreement also served the same status as an arbitral award under the Act.</a:t>
            </a:r>
          </a:p>
        </p:txBody>
      </p:sp>
    </p:spTree>
    <p:extLst>
      <p:ext uri="{BB962C8B-B14F-4D97-AF65-F5344CB8AC3E}">
        <p14:creationId xmlns:p14="http://schemas.microsoft.com/office/powerpoint/2010/main" val="34956290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599CE-E16B-5B0D-B109-C4F4E0CD3926}"/>
              </a:ext>
            </a:extLst>
          </p:cNvPr>
          <p:cNvSpPr>
            <a:spLocks noGrp="1"/>
          </p:cNvSpPr>
          <p:nvPr>
            <p:ph type="title"/>
          </p:nvPr>
        </p:nvSpPr>
        <p:spPr/>
        <p:txBody>
          <a:bodyPr/>
          <a:lstStyle/>
          <a:p>
            <a:r>
              <a:rPr lang="en-US" dirty="0"/>
              <a:t>OPINION</a:t>
            </a:r>
            <a:endParaRPr lang="en-UG" dirty="0"/>
          </a:p>
        </p:txBody>
      </p:sp>
      <p:sp>
        <p:nvSpPr>
          <p:cNvPr id="3" name="Content Placeholder 2">
            <a:extLst>
              <a:ext uri="{FF2B5EF4-FFF2-40B4-BE49-F238E27FC236}">
                <a16:creationId xmlns:a16="http://schemas.microsoft.com/office/drawing/2014/main" id="{03850F9F-D391-5298-E0FA-EC5F6BC1FD2B}"/>
              </a:ext>
            </a:extLst>
          </p:cNvPr>
          <p:cNvSpPr>
            <a:spLocks noGrp="1"/>
          </p:cNvSpPr>
          <p:nvPr>
            <p:ph idx="1"/>
          </p:nvPr>
        </p:nvSpPr>
        <p:spPr>
          <a:xfrm>
            <a:off x="1045029" y="2015732"/>
            <a:ext cx="10009825" cy="3450613"/>
          </a:xfrm>
        </p:spPr>
        <p:txBody>
          <a:bodyPr>
            <a:normAutofit/>
          </a:bodyPr>
          <a:lstStyle/>
          <a:p>
            <a:pPr marL="0" indent="0" algn="just">
              <a:buNone/>
            </a:pPr>
            <a:r>
              <a:rPr lang="en-US" sz="2800" dirty="0">
                <a:latin typeface="Maiandra GD" panose="020E0502030308020204" pitchFamily="34" charset="0"/>
              </a:rPr>
              <a:t>Uganda is gradually moving away from the traditional concept that litigation is more effective than ADR but there is still more to be done. Much as the lawyer’s stock in trade is his time, for which he lavishes in his bills subsequent to court litigation, ADR can also be cost effective as well as financially and intellectually rewarding. </a:t>
            </a:r>
            <a:endParaRPr lang="en-UG" sz="2800" dirty="0">
              <a:latin typeface="Maiandra GD" panose="020E0502030308020204" pitchFamily="34" charset="0"/>
            </a:endParaRPr>
          </a:p>
        </p:txBody>
      </p:sp>
    </p:spTree>
    <p:extLst>
      <p:ext uri="{BB962C8B-B14F-4D97-AF65-F5344CB8AC3E}">
        <p14:creationId xmlns:p14="http://schemas.microsoft.com/office/powerpoint/2010/main" val="42240551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215A0-7BCF-FB09-F091-99B26AA89D74}"/>
              </a:ext>
            </a:extLst>
          </p:cNvPr>
          <p:cNvSpPr>
            <a:spLocks noGrp="1"/>
          </p:cNvSpPr>
          <p:nvPr>
            <p:ph type="title"/>
          </p:nvPr>
        </p:nvSpPr>
        <p:spPr/>
        <p:txBody>
          <a:bodyPr/>
          <a:lstStyle/>
          <a:p>
            <a:r>
              <a:rPr lang="en-US" dirty="0"/>
              <a:t>RELEVANCY OF ADR</a:t>
            </a:r>
            <a:endParaRPr lang="en-UG" dirty="0"/>
          </a:p>
        </p:txBody>
      </p:sp>
      <p:sp>
        <p:nvSpPr>
          <p:cNvPr id="3" name="Content Placeholder 2">
            <a:extLst>
              <a:ext uri="{FF2B5EF4-FFF2-40B4-BE49-F238E27FC236}">
                <a16:creationId xmlns:a16="http://schemas.microsoft.com/office/drawing/2014/main" id="{D6E22D34-566A-FDFE-0D52-F025400E3122}"/>
              </a:ext>
            </a:extLst>
          </p:cNvPr>
          <p:cNvSpPr>
            <a:spLocks noGrp="1"/>
          </p:cNvSpPr>
          <p:nvPr>
            <p:ph idx="1"/>
          </p:nvPr>
        </p:nvSpPr>
        <p:spPr>
          <a:xfrm>
            <a:off x="450166" y="2156408"/>
            <a:ext cx="11310425" cy="3583210"/>
          </a:xfrm>
        </p:spPr>
        <p:txBody>
          <a:bodyPr>
            <a:normAutofit fontScale="92500" lnSpcReduction="10000"/>
          </a:bodyPr>
          <a:lstStyle/>
          <a:p>
            <a:pPr algn="just">
              <a:lnSpc>
                <a:spcPct val="115000"/>
              </a:lnSpc>
              <a:spcAft>
                <a:spcPts val="800"/>
              </a:spcAft>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Alternative Dispute Resolutions Processes / Mechanisms can be set up quickly as the parties May Desire and this helps in resolving the Matter.</a:t>
            </a:r>
          </a:p>
          <a:p>
            <a:pPr algn="just">
              <a:lnSpc>
                <a:spcPct val="115000"/>
              </a:lnSpc>
              <a:spcAft>
                <a:spcPts val="800"/>
              </a:spcAft>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Alternative Dispute Processes/mechanisms are shorter than court litigation and time saving for busy people and </a:t>
            </a:r>
            <a:r>
              <a:rPr lang="en-US" sz="1800" dirty="0" err="1">
                <a:effectLst/>
                <a:latin typeface="Maiandra GD" panose="020E0502030308020204" pitchFamily="34" charset="0"/>
                <a:ea typeface="Calibri" panose="020F0502020204030204" pitchFamily="34" charset="0"/>
                <a:cs typeface="Times New Roman" panose="02020603050405020304" pitchFamily="18" charset="0"/>
              </a:rPr>
              <a:t>organisations</a:t>
            </a:r>
            <a:r>
              <a:rPr lang="en-US" sz="1800" dirty="0">
                <a:effectLst/>
                <a:latin typeface="Maiandra GD" panose="020E0502030308020204" pitchFamily="34" charset="0"/>
                <a:ea typeface="Calibri" panose="020F0502020204030204" pitchFamily="34" charset="0"/>
                <a:cs typeface="Times New Roman" panose="02020603050405020304" pitchFamily="18" charset="0"/>
              </a:rPr>
              <a:t>, companies.</a:t>
            </a:r>
          </a:p>
          <a:p>
            <a:pPr algn="just">
              <a:lnSpc>
                <a:spcPct val="115000"/>
              </a:lnSpc>
              <a:spcAft>
                <a:spcPts val="800"/>
              </a:spcAft>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Alternative Dispute Resolution Mechanisms are confidential hence it helps to avoid unwanted publicity of the matters in dispute. </a:t>
            </a:r>
          </a:p>
          <a:p>
            <a:pPr algn="just">
              <a:lnSpc>
                <a:spcPct val="115000"/>
              </a:lnSpc>
              <a:spcAft>
                <a:spcPts val="800"/>
              </a:spcAft>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Unlike any other process, parties remain in full control of any settlement agreed. Issues like corruption, negligence cannot distort the process and the parties can maintain their rights if no settlement are reached.</a:t>
            </a:r>
          </a:p>
          <a:p>
            <a:pPr algn="just">
              <a:lnSpc>
                <a:spcPct val="115000"/>
              </a:lnSpc>
              <a:spcAft>
                <a:spcPts val="800"/>
              </a:spcAft>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The parties in dispute have a choice to select a person / party to handle the ADR Activity.</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endParaRPr lang="en-UG" dirty="0">
              <a:latin typeface="Maiandra GD" panose="020E0502030308020204" pitchFamily="34" charset="0"/>
            </a:endParaRPr>
          </a:p>
        </p:txBody>
      </p:sp>
    </p:spTree>
    <p:extLst>
      <p:ext uri="{BB962C8B-B14F-4D97-AF65-F5344CB8AC3E}">
        <p14:creationId xmlns:p14="http://schemas.microsoft.com/office/powerpoint/2010/main" val="26082134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F567A-0A02-CE13-1B80-1AE41E3AEE46}"/>
              </a:ext>
            </a:extLst>
          </p:cNvPr>
          <p:cNvSpPr>
            <a:spLocks noGrp="1"/>
          </p:cNvSpPr>
          <p:nvPr>
            <p:ph type="title"/>
          </p:nvPr>
        </p:nvSpPr>
        <p:spPr/>
        <p:txBody>
          <a:bodyPr/>
          <a:lstStyle/>
          <a:p>
            <a:r>
              <a:rPr lang="en-US" dirty="0"/>
              <a:t>RELEVANCY OF ADR</a:t>
            </a:r>
            <a:endParaRPr lang="en-UG" dirty="0"/>
          </a:p>
        </p:txBody>
      </p:sp>
      <p:sp>
        <p:nvSpPr>
          <p:cNvPr id="3" name="Content Placeholder 2">
            <a:extLst>
              <a:ext uri="{FF2B5EF4-FFF2-40B4-BE49-F238E27FC236}">
                <a16:creationId xmlns:a16="http://schemas.microsoft.com/office/drawing/2014/main" id="{66924ACB-0B4E-44DA-68CB-F7A1191E0443}"/>
              </a:ext>
            </a:extLst>
          </p:cNvPr>
          <p:cNvSpPr>
            <a:spLocks noGrp="1"/>
          </p:cNvSpPr>
          <p:nvPr>
            <p:ph idx="1"/>
          </p:nvPr>
        </p:nvSpPr>
        <p:spPr>
          <a:xfrm>
            <a:off x="422031" y="2433710"/>
            <a:ext cx="10632823" cy="2869809"/>
          </a:xfrm>
        </p:spPr>
        <p:txBody>
          <a:bodyPr/>
          <a:lstStyle/>
          <a:p>
            <a:pPr algn="just">
              <a:lnSpc>
                <a:spcPct val="115000"/>
              </a:lnSpc>
              <a:spcAft>
                <a:spcPts val="800"/>
              </a:spcAft>
            </a:pPr>
            <a:r>
              <a:rPr lang="en-US" sz="2000" dirty="0">
                <a:effectLst/>
                <a:latin typeface="Maiandra GD" panose="020E0502030308020204" pitchFamily="34" charset="0"/>
                <a:ea typeface="Calibri" panose="020F0502020204030204" pitchFamily="34" charset="0"/>
                <a:cs typeface="Times New Roman" panose="02020603050405020304" pitchFamily="18" charset="0"/>
              </a:rPr>
              <a:t>If a settlement in ADR Activity is reached, it can be enforced like any other court order.</a:t>
            </a:r>
            <a:endParaRPr lang="en-US" dirty="0">
              <a:latin typeface="Maiandra GD" panose="020E050203030802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000" dirty="0">
                <a:effectLst/>
                <a:latin typeface="Maiandra GD" panose="020E0502030308020204" pitchFamily="34" charset="0"/>
                <a:ea typeface="Calibri" panose="020F0502020204030204" pitchFamily="34" charset="0"/>
                <a:cs typeface="Times New Roman" panose="02020603050405020304" pitchFamily="18" charset="0"/>
              </a:rPr>
              <a:t>It helps in saving money and time for the parties in dispute.</a:t>
            </a:r>
            <a:endParaRPr lang="en-US" dirty="0">
              <a:latin typeface="Maiandra GD" panose="020E050203030802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000" dirty="0">
                <a:effectLst/>
                <a:latin typeface="Maiandra GD" panose="020E0502030308020204" pitchFamily="34" charset="0"/>
                <a:ea typeface="Calibri" panose="020F0502020204030204" pitchFamily="34" charset="0"/>
                <a:cs typeface="Times New Roman" panose="02020603050405020304" pitchFamily="18" charset="0"/>
              </a:rPr>
              <a:t>ADR helps courts of law to reduce on case backlog in the court system.</a:t>
            </a:r>
            <a:endParaRPr lang="en-US" dirty="0">
              <a:latin typeface="Maiandra GD" panose="020E050203030802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000" dirty="0">
                <a:effectLst/>
                <a:latin typeface="Maiandra GD" panose="020E0502030308020204" pitchFamily="34" charset="0"/>
                <a:ea typeface="Calibri" panose="020F0502020204030204" pitchFamily="34" charset="0"/>
                <a:cs typeface="Times New Roman" panose="02020603050405020304" pitchFamily="18" charset="0"/>
              </a:rPr>
              <a:t>It promotes justice and harmony in society.</a:t>
            </a:r>
            <a:endParaRPr lang="en-UG" sz="2000" dirty="0">
              <a:effectLst/>
              <a:latin typeface="Maiandra GD" panose="020E0502030308020204" pitchFamily="34" charset="0"/>
              <a:ea typeface="Calibri" panose="020F0502020204030204" pitchFamily="34" charset="0"/>
              <a:cs typeface="Times New Roman" panose="02020603050405020304" pitchFamily="18" charset="0"/>
            </a:endParaRPr>
          </a:p>
          <a:p>
            <a:endParaRPr lang="en-UG" dirty="0">
              <a:latin typeface="Maiandra GD" panose="020E0502030308020204" pitchFamily="34" charset="0"/>
            </a:endParaRPr>
          </a:p>
        </p:txBody>
      </p:sp>
    </p:spTree>
    <p:extLst>
      <p:ext uri="{BB962C8B-B14F-4D97-AF65-F5344CB8AC3E}">
        <p14:creationId xmlns:p14="http://schemas.microsoft.com/office/powerpoint/2010/main" val="12361793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541F48-5521-3F44-7028-85E42633800B}"/>
              </a:ext>
            </a:extLst>
          </p:cNvPr>
          <p:cNvSpPr>
            <a:spLocks noGrp="1"/>
          </p:cNvSpPr>
          <p:nvPr>
            <p:ph idx="1"/>
          </p:nvPr>
        </p:nvSpPr>
        <p:spPr>
          <a:xfrm>
            <a:off x="1451579" y="2442258"/>
            <a:ext cx="9603275" cy="3024087"/>
          </a:xfrm>
        </p:spPr>
        <p:txBody>
          <a:bodyPr>
            <a:normAutofit/>
          </a:bodyPr>
          <a:lstStyle/>
          <a:p>
            <a:pPr marL="0" indent="0" algn="ctr">
              <a:buNone/>
            </a:pPr>
            <a:endParaRPr lang="en-US" sz="3200" b="1" i="1" dirty="0">
              <a:solidFill>
                <a:srgbClr val="222222"/>
              </a:solidFill>
              <a:effectLst/>
              <a:latin typeface="-apple-system"/>
            </a:endParaRPr>
          </a:p>
          <a:p>
            <a:pPr marL="0" indent="0" algn="ctr">
              <a:buNone/>
            </a:pPr>
            <a:r>
              <a:rPr lang="en-US" sz="3200" i="1" dirty="0">
                <a:solidFill>
                  <a:srgbClr val="222222"/>
                </a:solidFill>
                <a:effectLst/>
                <a:latin typeface="-apple-system"/>
              </a:rPr>
              <a:t>“Peace is not the absence of conflict, but the ability to cope with it</a:t>
            </a:r>
            <a:r>
              <a:rPr lang="en-US" sz="3200" b="1" i="1" dirty="0">
                <a:solidFill>
                  <a:srgbClr val="222222"/>
                </a:solidFill>
                <a:effectLst/>
                <a:latin typeface="-apple-system"/>
              </a:rPr>
              <a:t>.” </a:t>
            </a:r>
            <a:r>
              <a:rPr lang="en-US" sz="3200" b="1" i="0" dirty="0">
                <a:solidFill>
                  <a:srgbClr val="222222"/>
                </a:solidFill>
                <a:effectLst/>
                <a:latin typeface="-apple-system"/>
              </a:rPr>
              <a:t>– Mahatma Gandhi</a:t>
            </a:r>
          </a:p>
          <a:p>
            <a:pPr marL="0" indent="0" algn="ctr">
              <a:buNone/>
            </a:pPr>
            <a:endParaRPr lang="en-US" sz="3200" b="1" dirty="0"/>
          </a:p>
        </p:txBody>
      </p:sp>
    </p:spTree>
    <p:extLst>
      <p:ext uri="{BB962C8B-B14F-4D97-AF65-F5344CB8AC3E}">
        <p14:creationId xmlns:p14="http://schemas.microsoft.com/office/powerpoint/2010/main" val="1999779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8E920-1C8D-CB52-5857-10E02D66D538}"/>
              </a:ext>
            </a:extLst>
          </p:cNvPr>
          <p:cNvSpPr>
            <a:spLocks noGrp="1"/>
          </p:cNvSpPr>
          <p:nvPr>
            <p:ph type="title"/>
          </p:nvPr>
        </p:nvSpPr>
        <p:spPr>
          <a:xfrm>
            <a:off x="1451579" y="804519"/>
            <a:ext cx="9603275" cy="906413"/>
          </a:xfrm>
        </p:spPr>
        <p:txBody>
          <a:bodyPr/>
          <a:lstStyle/>
          <a:p>
            <a:r>
              <a:rPr lang="en-US" dirty="0">
                <a:latin typeface="Maiandra GD" panose="020E0502030308020204" pitchFamily="34" charset="0"/>
              </a:rPr>
              <a:t>REFERENCES </a:t>
            </a:r>
            <a:endParaRPr lang="en-US" dirty="0"/>
          </a:p>
        </p:txBody>
      </p:sp>
      <p:sp>
        <p:nvSpPr>
          <p:cNvPr id="3" name="Content Placeholder 2">
            <a:extLst>
              <a:ext uri="{FF2B5EF4-FFF2-40B4-BE49-F238E27FC236}">
                <a16:creationId xmlns:a16="http://schemas.microsoft.com/office/drawing/2014/main" id="{C3E0273E-8A30-03FC-6CB0-FCFE11A3DA69}"/>
              </a:ext>
            </a:extLst>
          </p:cNvPr>
          <p:cNvSpPr>
            <a:spLocks noGrp="1"/>
          </p:cNvSpPr>
          <p:nvPr>
            <p:ph idx="1"/>
          </p:nvPr>
        </p:nvSpPr>
        <p:spPr/>
        <p:txBody>
          <a:bodyPr>
            <a:normAutofit/>
          </a:bodyPr>
          <a:lstStyle/>
          <a:p>
            <a:pPr algn="just"/>
            <a:r>
              <a:rPr lang="en-US" sz="1800" b="0" i="0" dirty="0">
                <a:solidFill>
                  <a:srgbClr val="212529"/>
                </a:solidFill>
                <a:effectLst/>
                <a:latin typeface="Maiandra GD" panose="020E0502030308020204" pitchFamily="34" charset="0"/>
              </a:rPr>
              <a:t>Centre for Arbitration and Dispute Resolution (CEDER) and Another v Attorney General (Constitutional Petition No. 11 of 2019) [2023] UGCC 16 (2 March 2023)</a:t>
            </a:r>
          </a:p>
          <a:p>
            <a:pPr algn="just"/>
            <a:r>
              <a:rPr lang="en-US" dirty="0">
                <a:latin typeface="Maiandra GD" panose="020E0502030308020204" pitchFamily="34" charset="0"/>
              </a:rPr>
              <a:t>East African Development Bank v </a:t>
            </a:r>
            <a:r>
              <a:rPr lang="en-US" dirty="0" err="1">
                <a:latin typeface="Maiandra GD" panose="020E0502030308020204" pitchFamily="34" charset="0"/>
              </a:rPr>
              <a:t>Ziwa</a:t>
            </a:r>
            <a:r>
              <a:rPr lang="en-US" dirty="0">
                <a:latin typeface="Maiandra GD" panose="020E0502030308020204" pitchFamily="34" charset="0"/>
              </a:rPr>
              <a:t> Horticultural Exporters Limited</a:t>
            </a:r>
          </a:p>
          <a:p>
            <a:pPr algn="just"/>
            <a:r>
              <a:rPr lang="en-US" sz="2000" dirty="0">
                <a:latin typeface="Maiandra GD" panose="020E0502030308020204" pitchFamily="34" charset="0"/>
              </a:rPr>
              <a:t>Great Lakes Energy Company v </a:t>
            </a:r>
            <a:r>
              <a:rPr lang="en-US" sz="2000" dirty="0" err="1">
                <a:latin typeface="Maiandra GD" panose="020E0502030308020204" pitchFamily="34" charset="0"/>
              </a:rPr>
              <a:t>Mss</a:t>
            </a:r>
            <a:r>
              <a:rPr lang="en-US" sz="2000" dirty="0">
                <a:latin typeface="Maiandra GD" panose="020E0502030308020204" pitchFamily="34" charset="0"/>
              </a:rPr>
              <a:t> </a:t>
            </a:r>
            <a:r>
              <a:rPr lang="en-US" sz="2000" dirty="0" err="1">
                <a:latin typeface="Maiandra GD" panose="020E0502030308020204" pitchFamily="34" charset="0"/>
              </a:rPr>
              <a:t>Xsabo</a:t>
            </a:r>
            <a:r>
              <a:rPr lang="en-US" sz="2000" dirty="0">
                <a:latin typeface="Maiandra GD" panose="020E0502030308020204" pitchFamily="34" charset="0"/>
              </a:rPr>
              <a:t> Power ltd and 4 others Civil Suit No.002 and 005 of 2021 – enforceability of international arbitration award in the local jurisdiction.</a:t>
            </a:r>
            <a:r>
              <a:rPr lang="en-US" sz="2000" b="0" i="0" dirty="0">
                <a:solidFill>
                  <a:srgbClr val="212529"/>
                </a:solidFill>
                <a:effectLst/>
                <a:latin typeface="Maiandra GD" panose="020E0502030308020204" pitchFamily="34" charset="0"/>
              </a:rPr>
              <a:t> </a:t>
            </a:r>
          </a:p>
          <a:p>
            <a:pPr algn="just"/>
            <a:endParaRPr lang="en-US" b="0" i="0" dirty="0">
              <a:solidFill>
                <a:srgbClr val="212529"/>
              </a:solidFill>
              <a:effectLst/>
              <a:latin typeface="Maiandra GD" panose="020E0502030308020204" pitchFamily="34" charset="0"/>
            </a:endParaRPr>
          </a:p>
          <a:p>
            <a:pPr algn="just"/>
            <a:endParaRPr lang="en-US" sz="1800" dirty="0">
              <a:latin typeface="Maiandra GD" panose="020E0502030308020204" pitchFamily="34" charset="0"/>
            </a:endParaRPr>
          </a:p>
          <a:p>
            <a:pPr algn="just"/>
            <a:endParaRPr lang="en-US" sz="1800" dirty="0">
              <a:latin typeface="Maiandra GD" panose="020E0502030308020204" pitchFamily="34" charset="0"/>
            </a:endParaRPr>
          </a:p>
          <a:p>
            <a:pPr algn="just"/>
            <a:endParaRPr lang="en-US" sz="1800" dirty="0">
              <a:latin typeface="Maiandra GD" panose="020E0502030308020204" pitchFamily="34" charset="0"/>
            </a:endParaRPr>
          </a:p>
          <a:p>
            <a:pPr algn="just"/>
            <a:endParaRPr lang="en-US" sz="1800" dirty="0">
              <a:latin typeface="Maiandra GD" panose="020E0502030308020204" pitchFamily="34" charset="0"/>
            </a:endParaRPr>
          </a:p>
        </p:txBody>
      </p:sp>
    </p:spTree>
    <p:extLst>
      <p:ext uri="{BB962C8B-B14F-4D97-AF65-F5344CB8AC3E}">
        <p14:creationId xmlns:p14="http://schemas.microsoft.com/office/powerpoint/2010/main" val="2049288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7034C-4B85-0DF2-E781-E083AA12A7FD}"/>
              </a:ext>
            </a:extLst>
          </p:cNvPr>
          <p:cNvSpPr>
            <a:spLocks noGrp="1"/>
          </p:cNvSpPr>
          <p:nvPr>
            <p:ph type="title"/>
          </p:nvPr>
        </p:nvSpPr>
        <p:spPr/>
        <p:txBody>
          <a:bodyPr/>
          <a:lstStyle/>
          <a:p>
            <a:r>
              <a:rPr lang="en-US" dirty="0">
                <a:latin typeface="Maiandra GD" panose="020E0502030308020204" pitchFamily="34" charset="0"/>
              </a:rPr>
              <a:t>ALTERNATIVE DISPUTE RESOLUTION</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4AA4B032-32CE-2054-251B-D889977B831D}"/>
              </a:ext>
            </a:extLst>
          </p:cNvPr>
          <p:cNvSpPr>
            <a:spLocks noGrp="1"/>
          </p:cNvSpPr>
          <p:nvPr>
            <p:ph idx="1"/>
          </p:nvPr>
        </p:nvSpPr>
        <p:spPr>
          <a:xfrm>
            <a:off x="838200" y="1825624"/>
            <a:ext cx="10515600" cy="4227857"/>
          </a:xfrm>
        </p:spPr>
        <p:txBody>
          <a:bodyPr>
            <a:noAutofit/>
          </a:bodyPr>
          <a:lstStyle/>
          <a:p>
            <a:pPr marL="0" indent="0" algn="just">
              <a:buNone/>
            </a:pPr>
            <a:r>
              <a:rPr lang="en-US" sz="2800" dirty="0">
                <a:latin typeface="Maiandra GD" panose="020E0502030308020204" pitchFamily="34" charset="0"/>
                <a:ea typeface="Calibri" panose="020F0502020204030204" pitchFamily="34" charset="0"/>
                <a:cs typeface="Times New Roman" panose="02020603050405020304" pitchFamily="18" charset="0"/>
              </a:rPr>
              <a:t>I</a:t>
            </a:r>
            <a:r>
              <a:rPr lang="en-US" sz="2800" dirty="0">
                <a:effectLst/>
                <a:latin typeface="Maiandra GD" panose="020E0502030308020204" pitchFamily="34" charset="0"/>
                <a:ea typeface="Calibri" panose="020F0502020204030204" pitchFamily="34" charset="0"/>
                <a:cs typeface="Times New Roman" panose="02020603050405020304" pitchFamily="18" charset="0"/>
              </a:rPr>
              <a:t>s a structured negotiation process where by the parties to a dispute themselves negotiate their own settlement with the assistance of an independent intermediary who is a neutral person/party with trained techniques of Alternative Dispute Resolution.</a:t>
            </a:r>
            <a:r>
              <a:rPr lang="en-US" sz="2800" dirty="0">
                <a:latin typeface="Maiandra GD" panose="020E0502030308020204" pitchFamily="34" charset="0"/>
              </a:rPr>
              <a:t> </a:t>
            </a:r>
          </a:p>
          <a:p>
            <a:pPr marL="0" indent="0" algn="just">
              <a:buNone/>
            </a:pPr>
            <a:r>
              <a:rPr lang="en-US" sz="2800" dirty="0">
                <a:latin typeface="Maiandra GD" panose="020E0502030308020204" pitchFamily="34" charset="0"/>
              </a:rPr>
              <a:t>The various strategies involved in ADR include negotiation, conciliation, mediation, mini-trial/early neutral evaluation, court annexed ADR and arbitration</a:t>
            </a:r>
            <a:endParaRPr lang="en-UG" sz="2800" dirty="0">
              <a:effectLst/>
              <a:latin typeface="Maiandra GD" panose="020E0502030308020204" pitchFamily="34" charset="0"/>
              <a:ea typeface="Calibri" panose="020F0502020204030204" pitchFamily="34" charset="0"/>
              <a:cs typeface="Times New Roman" panose="02020603050405020304" pitchFamily="18" charset="0"/>
            </a:endParaRPr>
          </a:p>
          <a:p>
            <a:pPr algn="just"/>
            <a:endParaRPr lang="en-UG" sz="2800" dirty="0">
              <a:latin typeface="Maiandra GD" panose="020E0502030308020204" pitchFamily="34" charset="0"/>
            </a:endParaRPr>
          </a:p>
        </p:txBody>
      </p:sp>
    </p:spTree>
    <p:extLst>
      <p:ext uri="{BB962C8B-B14F-4D97-AF65-F5344CB8AC3E}">
        <p14:creationId xmlns:p14="http://schemas.microsoft.com/office/powerpoint/2010/main" val="1209706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Scale>
                                      <p:cBhvr>
                                        <p:cTn id="14"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3">
                                            <p:txEl>
                                              <p:pRg st="1" end="1"/>
                                            </p:txEl>
                                          </p:spTgt>
                                        </p:tgtEl>
                                        <p:attrNameLst>
                                          <p:attrName>ppt_x</p:attrName>
                                          <p:attrName>ppt_y</p:attrName>
                                        </p:attrNameLst>
                                      </p:cBhvr>
                                    </p:animMotion>
                                    <p:animEffect transition="in" filter="fade">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F6128-1549-4DBE-E6E0-E5F4B503467C}"/>
              </a:ext>
            </a:extLst>
          </p:cNvPr>
          <p:cNvSpPr>
            <a:spLocks noGrp="1"/>
          </p:cNvSpPr>
          <p:nvPr>
            <p:ph type="title"/>
          </p:nvPr>
        </p:nvSpPr>
        <p:spPr/>
        <p:txBody>
          <a:bodyPr/>
          <a:lstStyle/>
          <a:p>
            <a:r>
              <a:rPr lang="en-US" dirty="0"/>
              <a:t>OBJECTIVE</a:t>
            </a:r>
            <a:endParaRPr lang="en-UG" dirty="0"/>
          </a:p>
        </p:txBody>
      </p:sp>
      <p:sp>
        <p:nvSpPr>
          <p:cNvPr id="3" name="Content Placeholder 2">
            <a:extLst>
              <a:ext uri="{FF2B5EF4-FFF2-40B4-BE49-F238E27FC236}">
                <a16:creationId xmlns:a16="http://schemas.microsoft.com/office/drawing/2014/main" id="{2946FBB6-7522-CA2B-3BB3-49B6AE57D72D}"/>
              </a:ext>
            </a:extLst>
          </p:cNvPr>
          <p:cNvSpPr>
            <a:spLocks noGrp="1"/>
          </p:cNvSpPr>
          <p:nvPr>
            <p:ph idx="1"/>
          </p:nvPr>
        </p:nvSpPr>
        <p:spPr>
          <a:xfrm>
            <a:off x="1451579" y="2015733"/>
            <a:ext cx="9603275" cy="2582772"/>
          </a:xfrm>
        </p:spPr>
        <p:txBody>
          <a:bodyPr>
            <a:normAutofit/>
          </a:bodyPr>
          <a:lstStyle/>
          <a:p>
            <a:pPr marL="0" indent="0" algn="just">
              <a:buNone/>
            </a:pPr>
            <a:r>
              <a:rPr lang="en-US" sz="2800" b="0" i="0" dirty="0">
                <a:effectLst/>
                <a:latin typeface="Maiandra GD" panose="020E0502030308020204" pitchFamily="34" charset="0"/>
              </a:rPr>
              <a:t>ADR, save time and money that would otherwise be spent in costly and lengthy litigation, have been saved.</a:t>
            </a:r>
          </a:p>
          <a:p>
            <a:pPr marL="0" indent="0" algn="just">
              <a:buNone/>
            </a:pPr>
            <a:r>
              <a:rPr lang="en-US" sz="2800" b="0" i="0" dirty="0">
                <a:effectLst/>
                <a:latin typeface="Maiandra GD" panose="020E0502030308020204" pitchFamily="34" charset="0"/>
              </a:rPr>
              <a:t> In Uganda, the method is not so common, but things are changing.</a:t>
            </a:r>
            <a:endParaRPr lang="en-UG" sz="2800" dirty="0">
              <a:latin typeface="Maiandra GD" panose="020E0502030308020204" pitchFamily="34" charset="0"/>
            </a:endParaRPr>
          </a:p>
        </p:txBody>
      </p:sp>
    </p:spTree>
    <p:extLst>
      <p:ext uri="{BB962C8B-B14F-4D97-AF65-F5344CB8AC3E}">
        <p14:creationId xmlns:p14="http://schemas.microsoft.com/office/powerpoint/2010/main" val="783434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9739E-FE44-BBA9-0F81-DBCA498F544A}"/>
              </a:ext>
            </a:extLst>
          </p:cNvPr>
          <p:cNvSpPr>
            <a:spLocks noGrp="1"/>
          </p:cNvSpPr>
          <p:nvPr>
            <p:ph type="title"/>
          </p:nvPr>
        </p:nvSpPr>
        <p:spPr/>
        <p:txBody>
          <a:bodyPr/>
          <a:lstStyle/>
          <a:p>
            <a:r>
              <a:rPr lang="en-US" dirty="0"/>
              <a:t>HISTORY OF ADR</a:t>
            </a:r>
            <a:endParaRPr lang="en-UG" dirty="0"/>
          </a:p>
        </p:txBody>
      </p:sp>
      <p:sp>
        <p:nvSpPr>
          <p:cNvPr id="3" name="Content Placeholder 2">
            <a:extLst>
              <a:ext uri="{FF2B5EF4-FFF2-40B4-BE49-F238E27FC236}">
                <a16:creationId xmlns:a16="http://schemas.microsoft.com/office/drawing/2014/main" id="{B5C801E8-C9B3-CB2A-54DD-1A1A4EDF44C8}"/>
              </a:ext>
            </a:extLst>
          </p:cNvPr>
          <p:cNvSpPr>
            <a:spLocks noGrp="1"/>
          </p:cNvSpPr>
          <p:nvPr>
            <p:ph idx="1"/>
          </p:nvPr>
        </p:nvSpPr>
        <p:spPr>
          <a:xfrm>
            <a:off x="1451579" y="2015732"/>
            <a:ext cx="9603275" cy="3695955"/>
          </a:xfrm>
        </p:spPr>
        <p:txBody>
          <a:bodyPr/>
          <a:lstStyle/>
          <a:p>
            <a:pPr algn="just"/>
            <a:r>
              <a:rPr lang="en-US" dirty="0">
                <a:latin typeface="Maiandra GD" panose="020E0502030308020204" pitchFamily="34" charset="0"/>
              </a:rPr>
              <a:t>I</a:t>
            </a:r>
            <a:r>
              <a:rPr lang="en-US" b="0" i="0" dirty="0">
                <a:effectLst/>
                <a:latin typeface="Maiandra GD" panose="020E0502030308020204" pitchFamily="34" charset="0"/>
              </a:rPr>
              <a:t>n 1994, the Justice Platt Report on judicial reform recommended the increased use of ADR alongside litigation and the creation of a Commercial Division of the High Court</a:t>
            </a:r>
          </a:p>
          <a:p>
            <a:pPr algn="just"/>
            <a:r>
              <a:rPr lang="en-US" b="0" i="0" dirty="0">
                <a:effectLst/>
                <a:latin typeface="Maiandra GD" panose="020E0502030308020204" pitchFamily="34" charset="0"/>
              </a:rPr>
              <a:t>In 1998, the Civil Procedure Rules were amended to enable courts to assess matters through pre-trial conferences before proceeding to trial.</a:t>
            </a:r>
            <a:endParaRPr lang="en-US" dirty="0">
              <a:latin typeface="Maiandra GD" panose="020E0502030308020204" pitchFamily="34" charset="0"/>
            </a:endParaRPr>
          </a:p>
          <a:p>
            <a:pPr algn="just"/>
            <a:r>
              <a:rPr lang="en-US" b="0" i="0" dirty="0">
                <a:effectLst/>
                <a:latin typeface="Maiandra GD" panose="020E0502030308020204" pitchFamily="34" charset="0"/>
              </a:rPr>
              <a:t>Uganda also adopted the policy of encouraging reconciliation between parties whether in criminal or civil cases and this was enshrined in the 1995 Constitution of Uganda</a:t>
            </a:r>
            <a:endParaRPr lang="en-UG" dirty="0">
              <a:latin typeface="Maiandra GD" panose="020E0502030308020204" pitchFamily="34" charset="0"/>
            </a:endParaRPr>
          </a:p>
        </p:txBody>
      </p:sp>
    </p:spTree>
    <p:extLst>
      <p:ext uri="{BB962C8B-B14F-4D97-AF65-F5344CB8AC3E}">
        <p14:creationId xmlns:p14="http://schemas.microsoft.com/office/powerpoint/2010/main" val="2357148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940FE7-900C-A1D9-D2E3-CD77D22564B5}"/>
              </a:ext>
            </a:extLst>
          </p:cNvPr>
          <p:cNvSpPr>
            <a:spLocks noGrp="1"/>
          </p:cNvSpPr>
          <p:nvPr>
            <p:ph type="title"/>
          </p:nvPr>
        </p:nvSpPr>
        <p:spPr/>
        <p:txBody>
          <a:bodyPr/>
          <a:lstStyle/>
          <a:p>
            <a:r>
              <a:rPr lang="en-US" dirty="0">
                <a:latin typeface="Maiandra GD" panose="020E0502030308020204" pitchFamily="34" charset="0"/>
              </a:rPr>
              <a:t>CIVIL PROCEDURE RULES</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266AA377-8CE9-635B-E4A1-96621346F25D}"/>
              </a:ext>
            </a:extLst>
          </p:cNvPr>
          <p:cNvSpPr>
            <a:spLocks noGrp="1"/>
          </p:cNvSpPr>
          <p:nvPr>
            <p:ph idx="1"/>
          </p:nvPr>
        </p:nvSpPr>
        <p:spPr>
          <a:xfrm>
            <a:off x="601884" y="2015732"/>
            <a:ext cx="10452971" cy="4176724"/>
          </a:xfrm>
        </p:spPr>
        <p:txBody>
          <a:bodyPr>
            <a:noAutofit/>
          </a:bodyPr>
          <a:lstStyle/>
          <a:p>
            <a:pPr algn="just"/>
            <a:r>
              <a:rPr lang="en-US" sz="2400" dirty="0">
                <a:latin typeface="Maiandra GD" panose="020E0502030308020204" pitchFamily="34" charset="0"/>
              </a:rPr>
              <a:t>Order XII (12) of the Civil Procedure Rules provides for “Scheduling Conference and Alternative Dispute Resolution”. </a:t>
            </a:r>
          </a:p>
          <a:p>
            <a:pPr algn="just"/>
            <a:r>
              <a:rPr lang="en-US" sz="2400" dirty="0">
                <a:latin typeface="Maiandra GD" panose="020E0502030308020204" pitchFamily="34" charset="0"/>
              </a:rPr>
              <a:t>Rule 1 (1) thereof provides – “The Court shall hold a scheduling Conference to sort out points of agreement and disagreement, the possibility of mediation, arbitration and any form of settlement .</a:t>
            </a:r>
          </a:p>
          <a:p>
            <a:pPr algn="just"/>
            <a:r>
              <a:rPr lang="en-US" sz="2400" dirty="0">
                <a:latin typeface="Maiandra GD" panose="020E0502030308020204" pitchFamily="34" charset="0"/>
              </a:rPr>
              <a:t>Further on, Order XLVII (47) also provides for Arbitration under Order of Court, also referred to as Court-annexed Arbitration. The beauty of this rule, again as in the spirit of ADR, lies in agreement between the parties.</a:t>
            </a:r>
            <a:endParaRPr lang="en-UG" sz="2400" dirty="0">
              <a:latin typeface="Maiandra GD" panose="020E0502030308020204" pitchFamily="34" charset="0"/>
            </a:endParaRPr>
          </a:p>
        </p:txBody>
      </p:sp>
    </p:spTree>
    <p:extLst>
      <p:ext uri="{BB962C8B-B14F-4D97-AF65-F5344CB8AC3E}">
        <p14:creationId xmlns:p14="http://schemas.microsoft.com/office/powerpoint/2010/main" val="2797045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51AF2-67DE-31AB-F411-40AC33255800}"/>
              </a:ext>
            </a:extLst>
          </p:cNvPr>
          <p:cNvSpPr>
            <a:spLocks noGrp="1"/>
          </p:cNvSpPr>
          <p:nvPr>
            <p:ph type="title"/>
          </p:nvPr>
        </p:nvSpPr>
        <p:spPr/>
        <p:txBody>
          <a:bodyPr/>
          <a:lstStyle/>
          <a:p>
            <a:r>
              <a:rPr lang="en-US" dirty="0">
                <a:latin typeface="Maiandra GD" panose="020E0502030308020204" pitchFamily="34" charset="0"/>
              </a:rPr>
              <a:t>MEDIATION</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6E928C45-4050-76F1-BB3C-50F0DA3AE9BC}"/>
              </a:ext>
            </a:extLst>
          </p:cNvPr>
          <p:cNvSpPr>
            <a:spLocks noGrp="1"/>
          </p:cNvSpPr>
          <p:nvPr>
            <p:ph idx="1"/>
          </p:nvPr>
        </p:nvSpPr>
        <p:spPr/>
        <p:txBody>
          <a:bodyPr>
            <a:normAutofit/>
          </a:bodyPr>
          <a:lstStyle/>
          <a:p>
            <a:pPr algn="just"/>
            <a:r>
              <a:rPr lang="en-US" dirty="0">
                <a:effectLst/>
                <a:latin typeface="Maiandra GD" panose="020E0502030308020204" pitchFamily="34" charset="0"/>
                <a:ea typeface="Calibri" panose="020F0502020204030204" pitchFamily="34" charset="0"/>
              </a:rPr>
              <a:t>This is a conflict Resolution Process where the parties to a dispute are assisted by a neutral person known as a mediator to resolve their dispute through negotiations. </a:t>
            </a:r>
          </a:p>
          <a:p>
            <a:pPr marL="228600" algn="just">
              <a:lnSpc>
                <a:spcPct val="150000"/>
              </a:lnSpc>
              <a:spcAft>
                <a:spcPts val="800"/>
              </a:spcAft>
            </a:pPr>
            <a:r>
              <a:rPr lang="en-US" dirty="0">
                <a:effectLst/>
                <a:latin typeface="Maiandra GD" panose="020E0502030308020204" pitchFamily="34" charset="0"/>
                <a:ea typeface="Calibri" panose="020F0502020204030204" pitchFamily="34" charset="0"/>
                <a:cs typeface="Times New Roman" panose="02020603050405020304" pitchFamily="18" charset="0"/>
              </a:rPr>
              <a:t>Resolution of the dispute is reached only if the parties reach an agreement that is acceptable to them.</a:t>
            </a:r>
            <a:endParaRPr lang="en-UG" dirty="0">
              <a:effectLst/>
              <a:latin typeface="Maiandra GD" panose="020E0502030308020204" pitchFamily="34" charset="0"/>
              <a:ea typeface="Calibri" panose="020F0502020204030204" pitchFamily="34" charset="0"/>
              <a:cs typeface="Times New Roman" panose="02020603050405020304" pitchFamily="18" charset="0"/>
            </a:endParaRPr>
          </a:p>
          <a:p>
            <a:pPr algn="just"/>
            <a:r>
              <a:rPr lang="en-US" dirty="0">
                <a:effectLst/>
                <a:latin typeface="Maiandra GD" panose="020E0502030308020204" pitchFamily="34" charset="0"/>
                <a:ea typeface="Calibri" panose="020F0502020204030204" pitchFamily="34" charset="0"/>
              </a:rPr>
              <a:t>The mediation mechanism of alternative dispute resolution is governed </a:t>
            </a:r>
            <a:r>
              <a:rPr lang="en-US" b="1" dirty="0">
                <a:effectLst/>
                <a:latin typeface="Maiandra GD" panose="020E0502030308020204" pitchFamily="34" charset="0"/>
                <a:ea typeface="Calibri" panose="020F0502020204030204" pitchFamily="34" charset="0"/>
              </a:rPr>
              <a:t>by the Judicature (mediation) rules 2013, laws of Uganda and other relevant laws.</a:t>
            </a:r>
            <a:endParaRPr lang="en-UG" dirty="0">
              <a:latin typeface="Maiandra GD" panose="020E0502030308020204" pitchFamily="34" charset="0"/>
            </a:endParaRPr>
          </a:p>
        </p:txBody>
      </p:sp>
    </p:spTree>
    <p:extLst>
      <p:ext uri="{BB962C8B-B14F-4D97-AF65-F5344CB8AC3E}">
        <p14:creationId xmlns:p14="http://schemas.microsoft.com/office/powerpoint/2010/main" val="411244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C7888-8206-094F-10D2-6C4E68C8247B}"/>
              </a:ext>
            </a:extLst>
          </p:cNvPr>
          <p:cNvSpPr>
            <a:spLocks noGrp="1"/>
          </p:cNvSpPr>
          <p:nvPr>
            <p:ph type="title"/>
          </p:nvPr>
        </p:nvSpPr>
        <p:spPr/>
        <p:txBody>
          <a:bodyPr/>
          <a:lstStyle/>
          <a:p>
            <a:r>
              <a:rPr lang="en-US" dirty="0">
                <a:latin typeface="Maiandra GD" panose="020E0502030308020204" pitchFamily="34" charset="0"/>
              </a:rPr>
              <a:t>PROCEDURE</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97DEF779-8CAC-4C1C-D2A8-C5D8BE458D78}"/>
              </a:ext>
            </a:extLst>
          </p:cNvPr>
          <p:cNvSpPr>
            <a:spLocks noGrp="1"/>
          </p:cNvSpPr>
          <p:nvPr>
            <p:ph idx="1"/>
          </p:nvPr>
        </p:nvSpPr>
        <p:spPr>
          <a:xfrm>
            <a:off x="678873" y="1825625"/>
            <a:ext cx="10674927" cy="4351338"/>
          </a:xfrm>
        </p:spPr>
        <p:txBody>
          <a:bodyPr>
            <a:normAutofit lnSpcReduction="10000"/>
          </a:bodyPr>
          <a:lstStyle/>
          <a:p>
            <a:pPr marL="342900" lvl="0" indent="-342900" algn="just">
              <a:lnSpc>
                <a:spcPct val="150000"/>
              </a:lnSpc>
              <a:spcAft>
                <a:spcPts val="800"/>
              </a:spcAft>
              <a:buFont typeface="+mj-lt"/>
              <a:buAutoNum type="arabicPeriod"/>
            </a:pPr>
            <a:r>
              <a:rPr lang="en-US" sz="1800" b="1" dirty="0">
                <a:effectLst/>
                <a:latin typeface="Maiandra GD" panose="020E0502030308020204" pitchFamily="34" charset="0"/>
                <a:ea typeface="Calibri" panose="020F0502020204030204" pitchFamily="34" charset="0"/>
                <a:cs typeface="Times New Roman" panose="02020603050405020304" pitchFamily="18" charset="0"/>
              </a:rPr>
              <a:t>Introduction of the subject matter of the conflict</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mj-lt"/>
              <a:buAutoNum type="arabicPeriod"/>
            </a:pPr>
            <a:r>
              <a:rPr lang="en-US" sz="1800" b="1" dirty="0">
                <a:effectLst/>
                <a:latin typeface="Maiandra GD" panose="020E0502030308020204" pitchFamily="34" charset="0"/>
                <a:ea typeface="Calibri" panose="020F0502020204030204" pitchFamily="34" charset="0"/>
                <a:cs typeface="Times New Roman" panose="02020603050405020304" pitchFamily="18" charset="0"/>
              </a:rPr>
              <a:t>Identifying the areas of disagreement (issues).</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mj-lt"/>
              <a:buAutoNum type="arabicPeriod"/>
            </a:pPr>
            <a:r>
              <a:rPr lang="en-US" sz="1800" b="1" dirty="0">
                <a:effectLst/>
                <a:latin typeface="Maiandra GD" panose="020E0502030308020204" pitchFamily="34" charset="0"/>
                <a:ea typeface="Calibri" panose="020F0502020204030204" pitchFamily="34" charset="0"/>
                <a:cs typeface="Times New Roman" panose="02020603050405020304" pitchFamily="18" charset="0"/>
              </a:rPr>
              <a:t>Developing possible options, resolutions of the problems.</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mj-lt"/>
              <a:buAutoNum type="arabicPeriod"/>
            </a:pPr>
            <a:r>
              <a:rPr lang="en-US" sz="1800" b="1" dirty="0">
                <a:effectLst/>
                <a:latin typeface="Maiandra GD" panose="020E0502030308020204" pitchFamily="34" charset="0"/>
                <a:ea typeface="Calibri" panose="020F0502020204030204" pitchFamily="34" charset="0"/>
                <a:cs typeface="Times New Roman" panose="02020603050405020304" pitchFamily="18" charset="0"/>
              </a:rPr>
              <a:t>Working and analyzing the issues, interests and options towards resolving the problems.</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mj-lt"/>
              <a:buAutoNum type="arabicPeriod"/>
            </a:pPr>
            <a:r>
              <a:rPr lang="en-US" sz="1800" b="1" dirty="0">
                <a:effectLst/>
                <a:latin typeface="Maiandra GD" panose="020E0502030308020204" pitchFamily="34" charset="0"/>
                <a:ea typeface="Calibri" panose="020F0502020204030204" pitchFamily="34" charset="0"/>
                <a:cs typeface="Times New Roman" panose="02020603050405020304" pitchFamily="18" charset="0"/>
              </a:rPr>
              <a:t>Achieving a settlement or ending of the mediation.</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mj-lt"/>
              <a:buAutoNum type="arabicPeriod"/>
            </a:pPr>
            <a:r>
              <a:rPr lang="en-US" sz="1800" b="1" dirty="0">
                <a:effectLst/>
                <a:latin typeface="Maiandra GD" panose="020E0502030308020204" pitchFamily="34" charset="0"/>
                <a:ea typeface="Calibri" panose="020F0502020204030204" pitchFamily="34" charset="0"/>
                <a:cs typeface="Times New Roman" panose="02020603050405020304" pitchFamily="18" charset="0"/>
              </a:rPr>
              <a:t>Mediation Report and agreement is drawn up.  </a:t>
            </a:r>
          </a:p>
          <a:p>
            <a:pPr marL="342900" lvl="0" indent="-342900" algn="just">
              <a:lnSpc>
                <a:spcPct val="150000"/>
              </a:lnSpc>
              <a:spcAft>
                <a:spcPts val="800"/>
              </a:spcAft>
              <a:buFont typeface="+mj-lt"/>
              <a:buAutoNum type="arabicPeriod"/>
            </a:pPr>
            <a:r>
              <a:rPr lang="en-US" sz="1800" b="1" dirty="0">
                <a:latin typeface="Maiandra GD" panose="020E0502030308020204" pitchFamily="34" charset="0"/>
                <a:ea typeface="Calibri" panose="020F0502020204030204" pitchFamily="34" charset="0"/>
                <a:cs typeface="Times New Roman" panose="02020603050405020304" pitchFamily="18" charset="0"/>
              </a:rPr>
              <a:t>Filing of the Mediation Report with Court</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endParaRPr lang="en-UG" dirty="0">
              <a:latin typeface="Maiandra GD" panose="020E0502030308020204" pitchFamily="34" charset="0"/>
            </a:endParaRPr>
          </a:p>
        </p:txBody>
      </p:sp>
    </p:spTree>
    <p:extLst>
      <p:ext uri="{BB962C8B-B14F-4D97-AF65-F5344CB8AC3E}">
        <p14:creationId xmlns:p14="http://schemas.microsoft.com/office/powerpoint/2010/main" val="231853534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667</TotalTime>
  <Words>2618</Words>
  <Application>Microsoft Office PowerPoint</Application>
  <PresentationFormat>Widescreen</PresentationFormat>
  <Paragraphs>139</Paragraphs>
  <Slides>24</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-apple-system</vt:lpstr>
      <vt:lpstr>Arial</vt:lpstr>
      <vt:lpstr>Calibri</vt:lpstr>
      <vt:lpstr>ff2</vt:lpstr>
      <vt:lpstr>Gill Sans MT</vt:lpstr>
      <vt:lpstr>Maiandra GD</vt:lpstr>
      <vt:lpstr>Gallery</vt:lpstr>
      <vt:lpstr>ALTERNATIVE DISPUTE RESOLUTION (ADR)</vt:lpstr>
      <vt:lpstr>REFERENCES </vt:lpstr>
      <vt:lpstr>REFERENCES </vt:lpstr>
      <vt:lpstr>ALTERNATIVE DISPUTE RESOLUTION</vt:lpstr>
      <vt:lpstr>OBJECTIVE</vt:lpstr>
      <vt:lpstr>HISTORY OF ADR</vt:lpstr>
      <vt:lpstr>CIVIL PROCEDURE RULES</vt:lpstr>
      <vt:lpstr>MEDIATION</vt:lpstr>
      <vt:lpstr>PROCEDURE</vt:lpstr>
      <vt:lpstr>ARBITRATION</vt:lpstr>
      <vt:lpstr>TYPES OF ARBITRATION</vt:lpstr>
      <vt:lpstr>Farmland Industries Ltd v. Global Exports Ltd</vt:lpstr>
      <vt:lpstr>TYPES OF ARBITRATION</vt:lpstr>
      <vt:lpstr>EFFECT OF ARBITRATION</vt:lpstr>
      <vt:lpstr>EFFECT OF ARBITRATION</vt:lpstr>
      <vt:lpstr>PROCEDURE FOR ARBITRATION</vt:lpstr>
      <vt:lpstr>PROCEDURE FOR ARBITRATION</vt:lpstr>
      <vt:lpstr>CONCILIATION</vt:lpstr>
      <vt:lpstr>CONCILIATION</vt:lpstr>
      <vt:lpstr>PROCEDURE FOR CONCILIATION</vt:lpstr>
      <vt:lpstr>OPINION</vt:lpstr>
      <vt:lpstr>RELEVANCY OF ADR</vt:lpstr>
      <vt:lpstr>RELEVANCY OF ADR</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ALTERNATIVE DISPUTE RESOLUTION (ADR)</dc:title>
  <dc:creator>Tumusiime Aggrey</dc:creator>
  <cp:lastModifiedBy>Anna Ameda</cp:lastModifiedBy>
  <cp:revision>12</cp:revision>
  <dcterms:created xsi:type="dcterms:W3CDTF">2023-06-07T10:45:22Z</dcterms:created>
  <dcterms:modified xsi:type="dcterms:W3CDTF">2025-03-10T10:21:25Z</dcterms:modified>
</cp:coreProperties>
</file>